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762" r:id="rId1"/>
    <p:sldMasterId id="2147484778" r:id="rId2"/>
    <p:sldMasterId id="2147484790" r:id="rId3"/>
  </p:sldMasterIdLst>
  <p:notesMasterIdLst>
    <p:notesMasterId r:id="rId67"/>
  </p:notesMasterIdLst>
  <p:handoutMasterIdLst>
    <p:handoutMasterId r:id="rId68"/>
  </p:handoutMasterIdLst>
  <p:sldIdLst>
    <p:sldId id="670" r:id="rId4"/>
    <p:sldId id="724" r:id="rId5"/>
    <p:sldId id="413" r:id="rId6"/>
    <p:sldId id="415" r:id="rId7"/>
    <p:sldId id="472" r:id="rId8"/>
    <p:sldId id="636" r:id="rId9"/>
    <p:sldId id="746" r:id="rId10"/>
    <p:sldId id="712" r:id="rId11"/>
    <p:sldId id="678" r:id="rId12"/>
    <p:sldId id="760" r:id="rId13"/>
    <p:sldId id="761" r:id="rId14"/>
    <p:sldId id="727" r:id="rId15"/>
    <p:sldId id="467" r:id="rId16"/>
    <p:sldId id="645" r:id="rId17"/>
    <p:sldId id="669" r:id="rId18"/>
    <p:sldId id="642" r:id="rId19"/>
    <p:sldId id="643" r:id="rId20"/>
    <p:sldId id="477" r:id="rId21"/>
    <p:sldId id="762" r:id="rId22"/>
    <p:sldId id="637" r:id="rId23"/>
    <p:sldId id="751" r:id="rId24"/>
    <p:sldId id="752" r:id="rId25"/>
    <p:sldId id="753" r:id="rId26"/>
    <p:sldId id="754" r:id="rId27"/>
    <p:sldId id="755" r:id="rId28"/>
    <p:sldId id="756" r:id="rId29"/>
    <p:sldId id="758" r:id="rId30"/>
    <p:sldId id="640" r:id="rId31"/>
    <p:sldId id="661" r:id="rId32"/>
    <p:sldId id="663" r:id="rId33"/>
    <p:sldId id="660" r:id="rId34"/>
    <p:sldId id="764" r:id="rId35"/>
    <p:sldId id="765" r:id="rId36"/>
    <p:sldId id="766" r:id="rId37"/>
    <p:sldId id="767" r:id="rId38"/>
    <p:sldId id="768" r:id="rId39"/>
    <p:sldId id="763" r:id="rId40"/>
    <p:sldId id="648" r:id="rId41"/>
    <p:sldId id="649" r:id="rId42"/>
    <p:sldId id="650" r:id="rId43"/>
    <p:sldId id="707" r:id="rId44"/>
    <p:sldId id="715" r:id="rId45"/>
    <p:sldId id="652" r:id="rId46"/>
    <p:sldId id="694" r:id="rId47"/>
    <p:sldId id="657" r:id="rId48"/>
    <p:sldId id="667" r:id="rId49"/>
    <p:sldId id="553" r:id="rId50"/>
    <p:sldId id="654" r:id="rId51"/>
    <p:sldId id="655" r:id="rId52"/>
    <p:sldId id="509" r:id="rId53"/>
    <p:sldId id="656" r:id="rId54"/>
    <p:sldId id="706" r:id="rId55"/>
    <p:sldId id="703" r:id="rId56"/>
    <p:sldId id="704" r:id="rId57"/>
    <p:sldId id="621" r:id="rId58"/>
    <p:sldId id="700" r:id="rId59"/>
    <p:sldId id="716" r:id="rId60"/>
    <p:sldId id="770" r:id="rId61"/>
    <p:sldId id="771" r:id="rId62"/>
    <p:sldId id="733" r:id="rId63"/>
    <p:sldId id="749" r:id="rId64"/>
    <p:sldId id="769" r:id="rId65"/>
    <p:sldId id="659" r:id="rId66"/>
  </p:sldIdLst>
  <p:sldSz cx="9144000" cy="6858000" type="screen4x3"/>
  <p:notesSz cx="6797675" cy="9926638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b="1" kern="1200">
        <a:solidFill>
          <a:srgbClr val="CC3300"/>
        </a:solidFill>
        <a:latin typeface="Tahoma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b="1" kern="1200">
        <a:solidFill>
          <a:srgbClr val="CC3300"/>
        </a:solidFill>
        <a:latin typeface="Tahoma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b="1" kern="1200">
        <a:solidFill>
          <a:srgbClr val="CC3300"/>
        </a:solidFill>
        <a:latin typeface="Tahoma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b="1" kern="1200">
        <a:solidFill>
          <a:srgbClr val="CC3300"/>
        </a:solidFill>
        <a:latin typeface="Tahoma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b="1" kern="1200">
        <a:solidFill>
          <a:srgbClr val="CC3300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rgbClr val="CC3300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rgbClr val="CC3300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rgbClr val="CC3300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rgbClr val="CC3300"/>
        </a:solidFill>
        <a:latin typeface="Tahom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CC3300"/>
    <a:srgbClr val="0066FF"/>
    <a:srgbClr val="FF99CC"/>
    <a:srgbClr val="990000"/>
    <a:srgbClr val="99CC00"/>
    <a:srgbClr val="00FF99"/>
    <a:srgbClr val="66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00" autoAdjust="0"/>
    <p:restoredTop sz="94399" autoAdjust="0"/>
  </p:normalViewPr>
  <p:slideViewPr>
    <p:cSldViewPr>
      <p:cViewPr varScale="1">
        <p:scale>
          <a:sx n="106" d="100"/>
          <a:sy n="106" d="100"/>
        </p:scale>
        <p:origin x="-1680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3" d="100"/>
          <a:sy n="83" d="100"/>
        </p:scale>
        <p:origin x="-2040" y="-9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handoutMaster" Target="handoutMasters/handoutMaster1.xml"/><Relationship Id="rId7" Type="http://schemas.openxmlformats.org/officeDocument/2006/relationships/slide" Target="slides/slide4.xml"/><Relationship Id="rId71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BFDEA4F-7C72-428B-B5DF-8063E5157719}" type="doc">
      <dgm:prSet loTypeId="urn:microsoft.com/office/officeart/2005/8/layout/cycle1" loCatId="cycle" qsTypeId="urn:microsoft.com/office/officeart/2005/8/quickstyle/simple1" qsCatId="simple" csTypeId="urn:microsoft.com/office/officeart/2005/8/colors/accent1_2" csCatId="accent1" phldr="1"/>
      <dgm:spPr/>
    </dgm:pt>
    <dgm:pt modelId="{9514E3B0-5547-4081-B3B8-CF55C9CCC76A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2000" b="1" i="0" u="none" strike="noStrike" cap="none" normalizeH="0" baseline="0" dirty="0" smtClean="0">
              <a:ln>
                <a:noFill/>
              </a:ln>
              <a:solidFill>
                <a:schemeClr val="accent6">
                  <a:lumMod val="60000"/>
                  <a:lumOff val="40000"/>
                </a:schemeClr>
              </a:solidFill>
              <a:effectLst/>
              <a:latin typeface="Times New Roman" pitchFamily="18" charset="0"/>
              <a:cs typeface="Arial" charset="0"/>
            </a:rPr>
            <a:t>            воспитатель</a:t>
          </a:r>
        </a:p>
      </dgm:t>
    </dgm:pt>
    <dgm:pt modelId="{16938480-FFF8-4824-9905-303DDB64608C}" type="parTrans" cxnId="{150BDC0F-F20B-4545-B941-1723C14A498E}">
      <dgm:prSet/>
      <dgm:spPr/>
      <dgm:t>
        <a:bodyPr/>
        <a:lstStyle/>
        <a:p>
          <a:endParaRPr lang="ru-RU" sz="3600">
            <a:solidFill>
              <a:schemeClr val="accent6">
                <a:lumMod val="60000"/>
                <a:lumOff val="40000"/>
              </a:schemeClr>
            </a:solidFill>
          </a:endParaRPr>
        </a:p>
      </dgm:t>
    </dgm:pt>
    <dgm:pt modelId="{E1E44A9D-AE5A-4582-AC2B-DF4DAC4DF998}" type="sibTrans" cxnId="{150BDC0F-F20B-4545-B941-1723C14A498E}">
      <dgm:prSet/>
      <dgm:spPr/>
      <dgm:t>
        <a:bodyPr/>
        <a:lstStyle/>
        <a:p>
          <a:endParaRPr lang="ru-RU" sz="3600">
            <a:solidFill>
              <a:schemeClr val="accent6">
                <a:lumMod val="60000"/>
                <a:lumOff val="40000"/>
              </a:schemeClr>
            </a:solidFill>
          </a:endParaRPr>
        </a:p>
      </dgm:t>
    </dgm:pt>
    <dgm:pt modelId="{DB43E929-5A60-42E8-81CD-2AD0F381A17A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2000" b="1" i="0" u="none" strike="noStrike" cap="none" normalizeH="0" baseline="0" dirty="0" smtClean="0">
              <a:ln>
                <a:noFill/>
              </a:ln>
              <a:solidFill>
                <a:schemeClr val="accent6">
                  <a:lumMod val="60000"/>
                  <a:lumOff val="40000"/>
                </a:schemeClr>
              </a:solidFill>
              <a:effectLst/>
              <a:latin typeface="Times New Roman" pitchFamily="18" charset="0"/>
              <a:cs typeface="Arial" charset="0"/>
            </a:rPr>
            <a:t>учительница</a:t>
          </a:r>
        </a:p>
      </dgm:t>
    </dgm:pt>
    <dgm:pt modelId="{78AC1BB4-8340-4F28-A523-9E55E0DE1B1F}" type="parTrans" cxnId="{BB893A02-F2A5-4E8B-9FA5-72C833E3B508}">
      <dgm:prSet/>
      <dgm:spPr/>
      <dgm:t>
        <a:bodyPr/>
        <a:lstStyle/>
        <a:p>
          <a:endParaRPr lang="ru-RU" sz="3600">
            <a:solidFill>
              <a:schemeClr val="accent6">
                <a:lumMod val="60000"/>
                <a:lumOff val="40000"/>
              </a:schemeClr>
            </a:solidFill>
          </a:endParaRPr>
        </a:p>
      </dgm:t>
    </dgm:pt>
    <dgm:pt modelId="{38A06B3B-7A2D-4890-A056-7FE7A650C40C}" type="sibTrans" cxnId="{BB893A02-F2A5-4E8B-9FA5-72C833E3B508}">
      <dgm:prSet/>
      <dgm:spPr/>
      <dgm:t>
        <a:bodyPr/>
        <a:lstStyle/>
        <a:p>
          <a:endParaRPr lang="ru-RU" sz="3600">
            <a:solidFill>
              <a:schemeClr val="accent6">
                <a:lumMod val="60000"/>
                <a:lumOff val="40000"/>
              </a:schemeClr>
            </a:solidFill>
          </a:endParaRPr>
        </a:p>
      </dgm:t>
    </dgm:pt>
    <dgm:pt modelId="{BDBF0D77-291B-4F63-A0AA-B33E3D3375E2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2000" b="1" i="0" u="none" strike="noStrike" cap="none" normalizeH="0" baseline="0" smtClean="0">
              <a:ln>
                <a:noFill/>
              </a:ln>
              <a:solidFill>
                <a:schemeClr val="accent6">
                  <a:lumMod val="60000"/>
                  <a:lumOff val="40000"/>
                </a:schemeClr>
              </a:solidFill>
              <a:effectLst/>
              <a:latin typeface="Times New Roman" pitchFamily="18" charset="0"/>
              <a:cs typeface="Arial" charset="0"/>
            </a:rPr>
            <a:t>жена</a:t>
          </a:r>
        </a:p>
      </dgm:t>
    </dgm:pt>
    <dgm:pt modelId="{0D8CA336-871A-4334-A035-B806106A301F}" type="parTrans" cxnId="{BE74E649-400A-4868-928A-F87C36DC2EEF}">
      <dgm:prSet/>
      <dgm:spPr/>
      <dgm:t>
        <a:bodyPr/>
        <a:lstStyle/>
        <a:p>
          <a:endParaRPr lang="ru-RU" sz="3600">
            <a:solidFill>
              <a:schemeClr val="accent6">
                <a:lumMod val="60000"/>
                <a:lumOff val="40000"/>
              </a:schemeClr>
            </a:solidFill>
          </a:endParaRPr>
        </a:p>
      </dgm:t>
    </dgm:pt>
    <dgm:pt modelId="{552034CB-9335-4B70-A4C5-AFFB2EF1EFDA}" type="sibTrans" cxnId="{BE74E649-400A-4868-928A-F87C36DC2EEF}">
      <dgm:prSet/>
      <dgm:spPr/>
      <dgm:t>
        <a:bodyPr/>
        <a:lstStyle/>
        <a:p>
          <a:endParaRPr lang="ru-RU" sz="3600">
            <a:solidFill>
              <a:schemeClr val="accent6">
                <a:lumMod val="60000"/>
                <a:lumOff val="40000"/>
              </a:schemeClr>
            </a:solidFill>
          </a:endParaRPr>
        </a:p>
      </dgm:t>
    </dgm:pt>
    <dgm:pt modelId="{5DD32A89-8EE7-4C6B-8414-6FB1935D1D21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2000" b="1" i="0" u="sng" strike="noStrike" cap="none" normalizeH="0" baseline="0" smtClean="0">
              <a:ln>
                <a:noFill/>
              </a:ln>
              <a:solidFill>
                <a:schemeClr val="accent6">
                  <a:lumMod val="60000"/>
                  <a:lumOff val="40000"/>
                </a:schemeClr>
              </a:solidFill>
              <a:effectLst/>
              <a:latin typeface="Bodoni MT Black" pitchFamily="18" charset="0"/>
              <a:cs typeface="Arial" charset="0"/>
            </a:rPr>
            <a:t>мама</a:t>
          </a:r>
        </a:p>
      </dgm:t>
    </dgm:pt>
    <dgm:pt modelId="{D1456336-D06F-4DBD-BDD4-DA66953D4ADD}" type="parTrans" cxnId="{34E14185-7881-4031-81A4-10AA0EEE532A}">
      <dgm:prSet/>
      <dgm:spPr/>
      <dgm:t>
        <a:bodyPr/>
        <a:lstStyle/>
        <a:p>
          <a:endParaRPr lang="ru-RU" sz="3600">
            <a:solidFill>
              <a:schemeClr val="accent6">
                <a:lumMod val="60000"/>
                <a:lumOff val="40000"/>
              </a:schemeClr>
            </a:solidFill>
          </a:endParaRPr>
        </a:p>
      </dgm:t>
    </dgm:pt>
    <dgm:pt modelId="{BBFFFEF3-FED5-43D6-853B-1C3CFC30A59A}" type="sibTrans" cxnId="{34E14185-7881-4031-81A4-10AA0EEE532A}">
      <dgm:prSet/>
      <dgm:spPr/>
      <dgm:t>
        <a:bodyPr/>
        <a:lstStyle/>
        <a:p>
          <a:endParaRPr lang="ru-RU" sz="3600">
            <a:solidFill>
              <a:schemeClr val="accent6">
                <a:lumMod val="60000"/>
                <a:lumOff val="40000"/>
              </a:schemeClr>
            </a:solidFill>
          </a:endParaRPr>
        </a:p>
      </dgm:t>
    </dgm:pt>
    <dgm:pt modelId="{AEFD47AD-25B1-4F1E-AF58-D89D19B6380A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2000" b="1" i="0" u="none" strike="noStrike" cap="none" normalizeH="0" baseline="0" smtClean="0">
              <a:ln>
                <a:noFill/>
              </a:ln>
              <a:solidFill>
                <a:schemeClr val="accent6">
                  <a:lumMod val="60000"/>
                  <a:lumOff val="40000"/>
                </a:schemeClr>
              </a:solidFill>
              <a:effectLst/>
              <a:latin typeface="Times New Roman" pitchFamily="18" charset="0"/>
              <a:cs typeface="Arial" charset="0"/>
            </a:rPr>
            <a:t>няня</a:t>
          </a:r>
        </a:p>
      </dgm:t>
    </dgm:pt>
    <dgm:pt modelId="{33691D89-D0AD-4612-BB6B-935C6EB8B3D7}" type="parTrans" cxnId="{2E7F821A-6098-42D7-95FE-CBA1B6AD317A}">
      <dgm:prSet/>
      <dgm:spPr/>
      <dgm:t>
        <a:bodyPr/>
        <a:lstStyle/>
        <a:p>
          <a:endParaRPr lang="ru-RU" sz="3600">
            <a:solidFill>
              <a:schemeClr val="accent6">
                <a:lumMod val="60000"/>
                <a:lumOff val="40000"/>
              </a:schemeClr>
            </a:solidFill>
          </a:endParaRPr>
        </a:p>
      </dgm:t>
    </dgm:pt>
    <dgm:pt modelId="{3488461B-C692-4A3C-9FC0-391549E096FB}" type="sibTrans" cxnId="{2E7F821A-6098-42D7-95FE-CBA1B6AD317A}">
      <dgm:prSet/>
      <dgm:spPr/>
      <dgm:t>
        <a:bodyPr/>
        <a:lstStyle/>
        <a:p>
          <a:endParaRPr lang="ru-RU" sz="3600">
            <a:solidFill>
              <a:schemeClr val="accent6">
                <a:lumMod val="60000"/>
                <a:lumOff val="40000"/>
              </a:schemeClr>
            </a:solidFill>
          </a:endParaRPr>
        </a:p>
      </dgm:t>
    </dgm:pt>
    <dgm:pt modelId="{C9D33424-76AF-4BA8-BCCA-69596A29A5FC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2000" b="1" i="0" u="none" strike="noStrike" cap="none" normalizeH="0" baseline="0" dirty="0" smtClean="0">
              <a:ln>
                <a:noFill/>
              </a:ln>
              <a:solidFill>
                <a:schemeClr val="accent6">
                  <a:lumMod val="60000"/>
                  <a:lumOff val="40000"/>
                </a:schemeClr>
              </a:solidFill>
              <a:effectLst/>
              <a:latin typeface="Times New Roman" pitchFamily="18" charset="0"/>
              <a:cs typeface="Arial" charset="0"/>
            </a:rPr>
            <a:t>бабушка</a:t>
          </a:r>
        </a:p>
      </dgm:t>
    </dgm:pt>
    <dgm:pt modelId="{E53282B0-7D7E-45B9-BBCD-C736DEED88AB}" type="parTrans" cxnId="{88CC3F57-CE89-4F7B-A7DD-ADA34CD4BE2D}">
      <dgm:prSet/>
      <dgm:spPr/>
      <dgm:t>
        <a:bodyPr/>
        <a:lstStyle/>
        <a:p>
          <a:endParaRPr lang="ru-RU" sz="3600">
            <a:solidFill>
              <a:schemeClr val="accent6">
                <a:lumMod val="60000"/>
                <a:lumOff val="40000"/>
              </a:schemeClr>
            </a:solidFill>
          </a:endParaRPr>
        </a:p>
      </dgm:t>
    </dgm:pt>
    <dgm:pt modelId="{CDE6C4DA-EA49-4829-B215-686E1AB617DA}" type="sibTrans" cxnId="{88CC3F57-CE89-4F7B-A7DD-ADA34CD4BE2D}">
      <dgm:prSet/>
      <dgm:spPr/>
      <dgm:t>
        <a:bodyPr/>
        <a:lstStyle/>
        <a:p>
          <a:endParaRPr lang="ru-RU" sz="3600">
            <a:solidFill>
              <a:schemeClr val="accent6">
                <a:lumMod val="60000"/>
                <a:lumOff val="40000"/>
              </a:schemeClr>
            </a:solidFill>
          </a:endParaRPr>
        </a:p>
      </dgm:t>
    </dgm:pt>
    <dgm:pt modelId="{07A1AF24-A539-4793-842E-FFBF551692AD}" type="pres">
      <dgm:prSet presAssocID="{DBFDEA4F-7C72-428B-B5DF-8063E5157719}" presName="cycle" presStyleCnt="0">
        <dgm:presLayoutVars>
          <dgm:dir/>
          <dgm:resizeHandles val="exact"/>
        </dgm:presLayoutVars>
      </dgm:prSet>
      <dgm:spPr/>
    </dgm:pt>
    <dgm:pt modelId="{9D1330C5-9674-46B3-A2D5-FC097B5D9F93}" type="pres">
      <dgm:prSet presAssocID="{9514E3B0-5547-4081-B3B8-CF55C9CCC76A}" presName="dummy" presStyleCnt="0"/>
      <dgm:spPr/>
    </dgm:pt>
    <dgm:pt modelId="{0F35F7F9-5392-4B2D-B584-77F66196FDAA}" type="pres">
      <dgm:prSet presAssocID="{9514E3B0-5547-4081-B3B8-CF55C9CCC76A}" presName="node" presStyleLbl="revTx" presStyleIdx="0" presStyleCnt="6" custScaleX="25947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5EFC0A-8648-465B-B5E7-6D229AF7469B}" type="pres">
      <dgm:prSet presAssocID="{E1E44A9D-AE5A-4582-AC2B-DF4DAC4DF998}" presName="sibTrans" presStyleLbl="node1" presStyleIdx="0" presStyleCnt="6"/>
      <dgm:spPr/>
      <dgm:t>
        <a:bodyPr/>
        <a:lstStyle/>
        <a:p>
          <a:endParaRPr lang="ru-RU"/>
        </a:p>
      </dgm:t>
    </dgm:pt>
    <dgm:pt modelId="{7F202979-20DF-4546-BF7F-C86DF4FD7EF2}" type="pres">
      <dgm:prSet presAssocID="{DB43E929-5A60-42E8-81CD-2AD0F381A17A}" presName="dummy" presStyleCnt="0"/>
      <dgm:spPr/>
    </dgm:pt>
    <dgm:pt modelId="{B20A7DF7-AFD1-4FBB-9BDC-ABAC1EA51EBA}" type="pres">
      <dgm:prSet presAssocID="{DB43E929-5A60-42E8-81CD-2AD0F381A17A}" presName="node" presStyleLbl="revTx" presStyleIdx="1" presStyleCnt="6" custScaleX="19854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68F2BB-0BEA-4245-BCD7-A06F4716DC34}" type="pres">
      <dgm:prSet presAssocID="{38A06B3B-7A2D-4890-A056-7FE7A650C40C}" presName="sibTrans" presStyleLbl="node1" presStyleIdx="1" presStyleCnt="6"/>
      <dgm:spPr/>
      <dgm:t>
        <a:bodyPr/>
        <a:lstStyle/>
        <a:p>
          <a:endParaRPr lang="ru-RU"/>
        </a:p>
      </dgm:t>
    </dgm:pt>
    <dgm:pt modelId="{B04A773B-D95F-4D2A-A6EF-634DCD6C7337}" type="pres">
      <dgm:prSet presAssocID="{BDBF0D77-291B-4F63-A0AA-B33E3D3375E2}" presName="dummy" presStyleCnt="0"/>
      <dgm:spPr/>
    </dgm:pt>
    <dgm:pt modelId="{EBD61945-FB2A-40E3-BEDE-8113071949D5}" type="pres">
      <dgm:prSet presAssocID="{BDBF0D77-291B-4F63-A0AA-B33E3D3375E2}" presName="node" presStyleLbl="revTx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E9D8D72-E69C-4431-B8B8-8B376BCF6997}" type="pres">
      <dgm:prSet presAssocID="{552034CB-9335-4B70-A4C5-AFFB2EF1EFDA}" presName="sibTrans" presStyleLbl="node1" presStyleIdx="2" presStyleCnt="6"/>
      <dgm:spPr/>
      <dgm:t>
        <a:bodyPr/>
        <a:lstStyle/>
        <a:p>
          <a:endParaRPr lang="ru-RU"/>
        </a:p>
      </dgm:t>
    </dgm:pt>
    <dgm:pt modelId="{3437D316-50B1-4EBC-9A54-A7A61A8A5FB6}" type="pres">
      <dgm:prSet presAssocID="{5DD32A89-8EE7-4C6B-8414-6FB1935D1D21}" presName="dummy" presStyleCnt="0"/>
      <dgm:spPr/>
    </dgm:pt>
    <dgm:pt modelId="{A8B6BB19-179B-4571-A0AE-1469F66D3BBD}" type="pres">
      <dgm:prSet presAssocID="{5DD32A89-8EE7-4C6B-8414-6FB1935D1D21}" presName="node" presStyleLbl="revTx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1E2C26-D701-48BB-8578-67503386E37F}" type="pres">
      <dgm:prSet presAssocID="{BBFFFEF3-FED5-43D6-853B-1C3CFC30A59A}" presName="sibTrans" presStyleLbl="node1" presStyleIdx="3" presStyleCnt="6"/>
      <dgm:spPr/>
      <dgm:t>
        <a:bodyPr/>
        <a:lstStyle/>
        <a:p>
          <a:endParaRPr lang="ru-RU"/>
        </a:p>
      </dgm:t>
    </dgm:pt>
    <dgm:pt modelId="{6D20AE8A-C2A0-49C4-8145-836DB0F5E7A4}" type="pres">
      <dgm:prSet presAssocID="{AEFD47AD-25B1-4F1E-AF58-D89D19B6380A}" presName="dummy" presStyleCnt="0"/>
      <dgm:spPr/>
    </dgm:pt>
    <dgm:pt modelId="{379E27C7-E380-4777-BBC4-FE66ED60A848}" type="pres">
      <dgm:prSet presAssocID="{AEFD47AD-25B1-4F1E-AF58-D89D19B6380A}" presName="node" presStyleLbl="revTx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0D81E4-590B-49D8-9A23-6A4701D6362C}" type="pres">
      <dgm:prSet presAssocID="{3488461B-C692-4A3C-9FC0-391549E096FB}" presName="sibTrans" presStyleLbl="node1" presStyleIdx="4" presStyleCnt="6"/>
      <dgm:spPr/>
      <dgm:t>
        <a:bodyPr/>
        <a:lstStyle/>
        <a:p>
          <a:endParaRPr lang="ru-RU"/>
        </a:p>
      </dgm:t>
    </dgm:pt>
    <dgm:pt modelId="{B392BFBF-53EE-429C-BAD8-790158C10078}" type="pres">
      <dgm:prSet presAssocID="{C9D33424-76AF-4BA8-BCCA-69596A29A5FC}" presName="dummy" presStyleCnt="0"/>
      <dgm:spPr/>
    </dgm:pt>
    <dgm:pt modelId="{31D343BA-CE9A-4660-8ADE-369A28B50BBC}" type="pres">
      <dgm:prSet presAssocID="{C9D33424-76AF-4BA8-BCCA-69596A29A5FC}" presName="node" presStyleLbl="revTx" presStyleIdx="5" presStyleCnt="6" custScaleX="14729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731718-31C0-4D64-B920-6D6DD134E104}" type="pres">
      <dgm:prSet presAssocID="{CDE6C4DA-EA49-4829-B215-686E1AB617DA}" presName="sibTrans" presStyleLbl="node1" presStyleIdx="5" presStyleCnt="6" custScaleX="21367" custScaleY="6850" custLinFactNeighborX="2009" custLinFactNeighborY="-40848"/>
      <dgm:spPr>
        <a:prstGeom prst="rightArrow">
          <a:avLst/>
        </a:prstGeom>
      </dgm:spPr>
      <dgm:t>
        <a:bodyPr/>
        <a:lstStyle/>
        <a:p>
          <a:endParaRPr lang="ru-RU"/>
        </a:p>
      </dgm:t>
    </dgm:pt>
  </dgm:ptLst>
  <dgm:cxnLst>
    <dgm:cxn modelId="{B47630D0-AB58-44BC-A408-279039291F35}" type="presOf" srcId="{552034CB-9335-4B70-A4C5-AFFB2EF1EFDA}" destId="{9E9D8D72-E69C-4431-B8B8-8B376BCF6997}" srcOrd="0" destOrd="0" presId="urn:microsoft.com/office/officeart/2005/8/layout/cycle1"/>
    <dgm:cxn modelId="{2E7F821A-6098-42D7-95FE-CBA1B6AD317A}" srcId="{DBFDEA4F-7C72-428B-B5DF-8063E5157719}" destId="{AEFD47AD-25B1-4F1E-AF58-D89D19B6380A}" srcOrd="4" destOrd="0" parTransId="{33691D89-D0AD-4612-BB6B-935C6EB8B3D7}" sibTransId="{3488461B-C692-4A3C-9FC0-391549E096FB}"/>
    <dgm:cxn modelId="{00BD73AC-3ECC-4349-8D70-2688C48677DD}" type="presOf" srcId="{DB43E929-5A60-42E8-81CD-2AD0F381A17A}" destId="{B20A7DF7-AFD1-4FBB-9BDC-ABAC1EA51EBA}" srcOrd="0" destOrd="0" presId="urn:microsoft.com/office/officeart/2005/8/layout/cycle1"/>
    <dgm:cxn modelId="{150BDC0F-F20B-4545-B941-1723C14A498E}" srcId="{DBFDEA4F-7C72-428B-B5DF-8063E5157719}" destId="{9514E3B0-5547-4081-B3B8-CF55C9CCC76A}" srcOrd="0" destOrd="0" parTransId="{16938480-FFF8-4824-9905-303DDB64608C}" sibTransId="{E1E44A9D-AE5A-4582-AC2B-DF4DAC4DF998}"/>
    <dgm:cxn modelId="{88CC3F57-CE89-4F7B-A7DD-ADA34CD4BE2D}" srcId="{DBFDEA4F-7C72-428B-B5DF-8063E5157719}" destId="{C9D33424-76AF-4BA8-BCCA-69596A29A5FC}" srcOrd="5" destOrd="0" parTransId="{E53282B0-7D7E-45B9-BBCD-C736DEED88AB}" sibTransId="{CDE6C4DA-EA49-4829-B215-686E1AB617DA}"/>
    <dgm:cxn modelId="{000A87D0-7D59-453A-A61E-939A05A950E6}" type="presOf" srcId="{E1E44A9D-AE5A-4582-AC2B-DF4DAC4DF998}" destId="{125EFC0A-8648-465B-B5E7-6D229AF7469B}" srcOrd="0" destOrd="0" presId="urn:microsoft.com/office/officeart/2005/8/layout/cycle1"/>
    <dgm:cxn modelId="{BF6EA5B7-63C5-4338-8640-981CB5856194}" type="presOf" srcId="{38A06B3B-7A2D-4890-A056-7FE7A650C40C}" destId="{8068F2BB-0BEA-4245-BCD7-A06F4716DC34}" srcOrd="0" destOrd="0" presId="urn:microsoft.com/office/officeart/2005/8/layout/cycle1"/>
    <dgm:cxn modelId="{34E14185-7881-4031-81A4-10AA0EEE532A}" srcId="{DBFDEA4F-7C72-428B-B5DF-8063E5157719}" destId="{5DD32A89-8EE7-4C6B-8414-6FB1935D1D21}" srcOrd="3" destOrd="0" parTransId="{D1456336-D06F-4DBD-BDD4-DA66953D4ADD}" sibTransId="{BBFFFEF3-FED5-43D6-853B-1C3CFC30A59A}"/>
    <dgm:cxn modelId="{D70175C1-CD91-4F7D-882A-85FE210EFAA4}" type="presOf" srcId="{BBFFFEF3-FED5-43D6-853B-1C3CFC30A59A}" destId="{981E2C26-D701-48BB-8578-67503386E37F}" srcOrd="0" destOrd="0" presId="urn:microsoft.com/office/officeart/2005/8/layout/cycle1"/>
    <dgm:cxn modelId="{BE74E649-400A-4868-928A-F87C36DC2EEF}" srcId="{DBFDEA4F-7C72-428B-B5DF-8063E5157719}" destId="{BDBF0D77-291B-4F63-A0AA-B33E3D3375E2}" srcOrd="2" destOrd="0" parTransId="{0D8CA336-871A-4334-A035-B806106A301F}" sibTransId="{552034CB-9335-4B70-A4C5-AFFB2EF1EFDA}"/>
    <dgm:cxn modelId="{7146F9F0-EF8C-499A-BC52-4C81E71F4A5A}" type="presOf" srcId="{9514E3B0-5547-4081-B3B8-CF55C9CCC76A}" destId="{0F35F7F9-5392-4B2D-B584-77F66196FDAA}" srcOrd="0" destOrd="0" presId="urn:microsoft.com/office/officeart/2005/8/layout/cycle1"/>
    <dgm:cxn modelId="{1F51DC73-A9EE-4FCE-B25C-5A50D5883FEE}" type="presOf" srcId="{CDE6C4DA-EA49-4829-B215-686E1AB617DA}" destId="{E7731718-31C0-4D64-B920-6D6DD134E104}" srcOrd="0" destOrd="0" presId="urn:microsoft.com/office/officeart/2005/8/layout/cycle1"/>
    <dgm:cxn modelId="{E871D679-CF0A-4D23-911C-1A0FEE5B9F2A}" type="presOf" srcId="{5DD32A89-8EE7-4C6B-8414-6FB1935D1D21}" destId="{A8B6BB19-179B-4571-A0AE-1469F66D3BBD}" srcOrd="0" destOrd="0" presId="urn:microsoft.com/office/officeart/2005/8/layout/cycle1"/>
    <dgm:cxn modelId="{BB893A02-F2A5-4E8B-9FA5-72C833E3B508}" srcId="{DBFDEA4F-7C72-428B-B5DF-8063E5157719}" destId="{DB43E929-5A60-42E8-81CD-2AD0F381A17A}" srcOrd="1" destOrd="0" parTransId="{78AC1BB4-8340-4F28-A523-9E55E0DE1B1F}" sibTransId="{38A06B3B-7A2D-4890-A056-7FE7A650C40C}"/>
    <dgm:cxn modelId="{2DF34424-DE4E-437C-B466-D917C26CEAC6}" type="presOf" srcId="{DBFDEA4F-7C72-428B-B5DF-8063E5157719}" destId="{07A1AF24-A539-4793-842E-FFBF551692AD}" srcOrd="0" destOrd="0" presId="urn:microsoft.com/office/officeart/2005/8/layout/cycle1"/>
    <dgm:cxn modelId="{60E854BC-4EF8-42E3-86D6-0D3D88C89C52}" type="presOf" srcId="{BDBF0D77-291B-4F63-A0AA-B33E3D3375E2}" destId="{EBD61945-FB2A-40E3-BEDE-8113071949D5}" srcOrd="0" destOrd="0" presId="urn:microsoft.com/office/officeart/2005/8/layout/cycle1"/>
    <dgm:cxn modelId="{E070F07B-D0D7-46F2-82DD-2C1F6308C25A}" type="presOf" srcId="{AEFD47AD-25B1-4F1E-AF58-D89D19B6380A}" destId="{379E27C7-E380-4777-BBC4-FE66ED60A848}" srcOrd="0" destOrd="0" presId="urn:microsoft.com/office/officeart/2005/8/layout/cycle1"/>
    <dgm:cxn modelId="{D530B12A-FE0D-4F21-81E2-71CBB4F193E5}" type="presOf" srcId="{C9D33424-76AF-4BA8-BCCA-69596A29A5FC}" destId="{31D343BA-CE9A-4660-8ADE-369A28B50BBC}" srcOrd="0" destOrd="0" presId="urn:microsoft.com/office/officeart/2005/8/layout/cycle1"/>
    <dgm:cxn modelId="{75767C0D-BC2E-4012-BBD8-1B1AFBBA7941}" type="presOf" srcId="{3488461B-C692-4A3C-9FC0-391549E096FB}" destId="{9A0D81E4-590B-49D8-9A23-6A4701D6362C}" srcOrd="0" destOrd="0" presId="urn:microsoft.com/office/officeart/2005/8/layout/cycle1"/>
    <dgm:cxn modelId="{F2C8C6BB-744E-4982-860C-539EB1D27E55}" type="presParOf" srcId="{07A1AF24-A539-4793-842E-FFBF551692AD}" destId="{9D1330C5-9674-46B3-A2D5-FC097B5D9F93}" srcOrd="0" destOrd="0" presId="urn:microsoft.com/office/officeart/2005/8/layout/cycle1"/>
    <dgm:cxn modelId="{6AD1DAB2-9E4A-4B93-BD11-1E1CE4A65740}" type="presParOf" srcId="{07A1AF24-A539-4793-842E-FFBF551692AD}" destId="{0F35F7F9-5392-4B2D-B584-77F66196FDAA}" srcOrd="1" destOrd="0" presId="urn:microsoft.com/office/officeart/2005/8/layout/cycle1"/>
    <dgm:cxn modelId="{0076BB98-BA31-4208-8926-9D22C6CF5AC6}" type="presParOf" srcId="{07A1AF24-A539-4793-842E-FFBF551692AD}" destId="{125EFC0A-8648-465B-B5E7-6D229AF7469B}" srcOrd="2" destOrd="0" presId="urn:microsoft.com/office/officeart/2005/8/layout/cycle1"/>
    <dgm:cxn modelId="{557DC398-4D6C-46B0-9DA8-4FFE26DA640B}" type="presParOf" srcId="{07A1AF24-A539-4793-842E-FFBF551692AD}" destId="{7F202979-20DF-4546-BF7F-C86DF4FD7EF2}" srcOrd="3" destOrd="0" presId="urn:microsoft.com/office/officeart/2005/8/layout/cycle1"/>
    <dgm:cxn modelId="{ECCDF936-954E-408B-9413-C79D80FDC06A}" type="presParOf" srcId="{07A1AF24-A539-4793-842E-FFBF551692AD}" destId="{B20A7DF7-AFD1-4FBB-9BDC-ABAC1EA51EBA}" srcOrd="4" destOrd="0" presId="urn:microsoft.com/office/officeart/2005/8/layout/cycle1"/>
    <dgm:cxn modelId="{F103D01F-34B7-4DC1-84EB-ACC1DC2C3532}" type="presParOf" srcId="{07A1AF24-A539-4793-842E-FFBF551692AD}" destId="{8068F2BB-0BEA-4245-BCD7-A06F4716DC34}" srcOrd="5" destOrd="0" presId="urn:microsoft.com/office/officeart/2005/8/layout/cycle1"/>
    <dgm:cxn modelId="{C19883F2-804E-4604-BA83-83063C6842C1}" type="presParOf" srcId="{07A1AF24-A539-4793-842E-FFBF551692AD}" destId="{B04A773B-D95F-4D2A-A6EF-634DCD6C7337}" srcOrd="6" destOrd="0" presId="urn:microsoft.com/office/officeart/2005/8/layout/cycle1"/>
    <dgm:cxn modelId="{8D15EE51-9E99-4F49-92CA-DEEE47888346}" type="presParOf" srcId="{07A1AF24-A539-4793-842E-FFBF551692AD}" destId="{EBD61945-FB2A-40E3-BEDE-8113071949D5}" srcOrd="7" destOrd="0" presId="urn:microsoft.com/office/officeart/2005/8/layout/cycle1"/>
    <dgm:cxn modelId="{A676492F-F8D1-4A5E-8B2F-7689B4DC4078}" type="presParOf" srcId="{07A1AF24-A539-4793-842E-FFBF551692AD}" destId="{9E9D8D72-E69C-4431-B8B8-8B376BCF6997}" srcOrd="8" destOrd="0" presId="urn:microsoft.com/office/officeart/2005/8/layout/cycle1"/>
    <dgm:cxn modelId="{D9FCFFC4-4D95-42CB-8E23-4608DF4F3D84}" type="presParOf" srcId="{07A1AF24-A539-4793-842E-FFBF551692AD}" destId="{3437D316-50B1-4EBC-9A54-A7A61A8A5FB6}" srcOrd="9" destOrd="0" presId="urn:microsoft.com/office/officeart/2005/8/layout/cycle1"/>
    <dgm:cxn modelId="{B986A695-C34B-473C-974F-F87EA369A9B6}" type="presParOf" srcId="{07A1AF24-A539-4793-842E-FFBF551692AD}" destId="{A8B6BB19-179B-4571-A0AE-1469F66D3BBD}" srcOrd="10" destOrd="0" presId="urn:microsoft.com/office/officeart/2005/8/layout/cycle1"/>
    <dgm:cxn modelId="{069136D8-D54E-44B6-BB3C-B2B6776AA335}" type="presParOf" srcId="{07A1AF24-A539-4793-842E-FFBF551692AD}" destId="{981E2C26-D701-48BB-8578-67503386E37F}" srcOrd="11" destOrd="0" presId="urn:microsoft.com/office/officeart/2005/8/layout/cycle1"/>
    <dgm:cxn modelId="{F32E770B-57CA-4684-A3E5-265090E4C5AA}" type="presParOf" srcId="{07A1AF24-A539-4793-842E-FFBF551692AD}" destId="{6D20AE8A-C2A0-49C4-8145-836DB0F5E7A4}" srcOrd="12" destOrd="0" presId="urn:microsoft.com/office/officeart/2005/8/layout/cycle1"/>
    <dgm:cxn modelId="{018C7F52-48A8-4541-9069-04E7C8BE9101}" type="presParOf" srcId="{07A1AF24-A539-4793-842E-FFBF551692AD}" destId="{379E27C7-E380-4777-BBC4-FE66ED60A848}" srcOrd="13" destOrd="0" presId="urn:microsoft.com/office/officeart/2005/8/layout/cycle1"/>
    <dgm:cxn modelId="{6B7C9382-31AB-4285-B175-3D30AB0B81DF}" type="presParOf" srcId="{07A1AF24-A539-4793-842E-FFBF551692AD}" destId="{9A0D81E4-590B-49D8-9A23-6A4701D6362C}" srcOrd="14" destOrd="0" presId="urn:microsoft.com/office/officeart/2005/8/layout/cycle1"/>
    <dgm:cxn modelId="{82229990-0AC9-4CEA-AD35-ECC3970B52F2}" type="presParOf" srcId="{07A1AF24-A539-4793-842E-FFBF551692AD}" destId="{B392BFBF-53EE-429C-BAD8-790158C10078}" srcOrd="15" destOrd="0" presId="urn:microsoft.com/office/officeart/2005/8/layout/cycle1"/>
    <dgm:cxn modelId="{40B3F239-BDDE-4B9E-B62D-59DCD1B086C2}" type="presParOf" srcId="{07A1AF24-A539-4793-842E-FFBF551692AD}" destId="{31D343BA-CE9A-4660-8ADE-369A28B50BBC}" srcOrd="16" destOrd="0" presId="urn:microsoft.com/office/officeart/2005/8/layout/cycle1"/>
    <dgm:cxn modelId="{08998D62-27CD-42C0-83C6-934D78AB6289}" type="presParOf" srcId="{07A1AF24-A539-4793-842E-FFBF551692AD}" destId="{E7731718-31C0-4D64-B920-6D6DD134E104}" srcOrd="17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35F7F9-5392-4B2D-B584-77F66196FDAA}">
      <dsp:nvSpPr>
        <dsp:cNvPr id="0" name=""/>
        <dsp:cNvSpPr/>
      </dsp:nvSpPr>
      <dsp:spPr>
        <a:xfrm>
          <a:off x="3713113" y="9362"/>
          <a:ext cx="2371302" cy="9138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2000" b="1" i="0" u="none" strike="noStrike" kern="1200" cap="none" normalizeH="0" baseline="0" dirty="0" smtClean="0">
              <a:ln>
                <a:noFill/>
              </a:ln>
              <a:solidFill>
                <a:schemeClr val="accent6">
                  <a:lumMod val="60000"/>
                  <a:lumOff val="40000"/>
                </a:schemeClr>
              </a:solidFill>
              <a:effectLst/>
              <a:latin typeface="Times New Roman" pitchFamily="18" charset="0"/>
              <a:cs typeface="Arial" charset="0"/>
            </a:rPr>
            <a:t>            воспитатель</a:t>
          </a:r>
        </a:p>
      </dsp:txBody>
      <dsp:txXfrm>
        <a:off x="3713113" y="9362"/>
        <a:ext cx="2371302" cy="913888"/>
      </dsp:txXfrm>
    </dsp:sp>
    <dsp:sp modelId="{125EFC0A-8648-465B-B5E7-6D229AF7469B}">
      <dsp:nvSpPr>
        <dsp:cNvPr id="0" name=""/>
        <dsp:cNvSpPr/>
      </dsp:nvSpPr>
      <dsp:spPr>
        <a:xfrm>
          <a:off x="1647392" y="90"/>
          <a:ext cx="4463869" cy="4463869"/>
        </a:xfrm>
        <a:prstGeom prst="circularArrow">
          <a:avLst>
            <a:gd name="adj1" fmla="val 3992"/>
            <a:gd name="adj2" fmla="val 250453"/>
            <a:gd name="adj3" fmla="val 20572494"/>
            <a:gd name="adj4" fmla="val 19203938"/>
            <a:gd name="adj5" fmla="val 465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0A7DF7-AFD1-4FBB-9BDC-ABAC1EA51EBA}">
      <dsp:nvSpPr>
        <dsp:cNvPr id="0" name=""/>
        <dsp:cNvSpPr/>
      </dsp:nvSpPr>
      <dsp:spPr>
        <a:xfrm>
          <a:off x="5010949" y="1775080"/>
          <a:ext cx="1814507" cy="9138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2000" b="1" i="0" u="none" strike="noStrike" kern="1200" cap="none" normalizeH="0" baseline="0" dirty="0" smtClean="0">
              <a:ln>
                <a:noFill/>
              </a:ln>
              <a:solidFill>
                <a:schemeClr val="accent6">
                  <a:lumMod val="60000"/>
                  <a:lumOff val="40000"/>
                </a:schemeClr>
              </a:solidFill>
              <a:effectLst/>
              <a:latin typeface="Times New Roman" pitchFamily="18" charset="0"/>
              <a:cs typeface="Arial" charset="0"/>
            </a:rPr>
            <a:t>учительница</a:t>
          </a:r>
        </a:p>
      </dsp:txBody>
      <dsp:txXfrm>
        <a:off x="5010949" y="1775080"/>
        <a:ext cx="1814507" cy="913888"/>
      </dsp:txXfrm>
    </dsp:sp>
    <dsp:sp modelId="{8068F2BB-0BEA-4245-BCD7-A06F4716DC34}">
      <dsp:nvSpPr>
        <dsp:cNvPr id="0" name=""/>
        <dsp:cNvSpPr/>
      </dsp:nvSpPr>
      <dsp:spPr>
        <a:xfrm>
          <a:off x="1647392" y="90"/>
          <a:ext cx="4463869" cy="4463869"/>
        </a:xfrm>
        <a:prstGeom prst="circularArrow">
          <a:avLst>
            <a:gd name="adj1" fmla="val 3992"/>
            <a:gd name="adj2" fmla="val 250453"/>
            <a:gd name="adj3" fmla="val 2365827"/>
            <a:gd name="adj4" fmla="val 777053"/>
            <a:gd name="adj5" fmla="val 465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D61945-FB2A-40E3-BEDE-8113071949D5}">
      <dsp:nvSpPr>
        <dsp:cNvPr id="0" name=""/>
        <dsp:cNvSpPr/>
      </dsp:nvSpPr>
      <dsp:spPr>
        <a:xfrm>
          <a:off x="4441820" y="3540799"/>
          <a:ext cx="913888" cy="9138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2000" b="1" i="0" u="none" strike="noStrike" kern="1200" cap="none" normalizeH="0" baseline="0" smtClean="0">
              <a:ln>
                <a:noFill/>
              </a:ln>
              <a:solidFill>
                <a:schemeClr val="accent6">
                  <a:lumMod val="60000"/>
                  <a:lumOff val="40000"/>
                </a:schemeClr>
              </a:solidFill>
              <a:effectLst/>
              <a:latin typeface="Times New Roman" pitchFamily="18" charset="0"/>
              <a:cs typeface="Arial" charset="0"/>
            </a:rPr>
            <a:t>жена</a:t>
          </a:r>
        </a:p>
      </dsp:txBody>
      <dsp:txXfrm>
        <a:off x="4441820" y="3540799"/>
        <a:ext cx="913888" cy="913888"/>
      </dsp:txXfrm>
    </dsp:sp>
    <dsp:sp modelId="{9E9D8D72-E69C-4431-B8B8-8B376BCF6997}">
      <dsp:nvSpPr>
        <dsp:cNvPr id="0" name=""/>
        <dsp:cNvSpPr/>
      </dsp:nvSpPr>
      <dsp:spPr>
        <a:xfrm>
          <a:off x="1647392" y="90"/>
          <a:ext cx="4463869" cy="4463869"/>
        </a:xfrm>
        <a:prstGeom prst="circularArrow">
          <a:avLst>
            <a:gd name="adj1" fmla="val 3992"/>
            <a:gd name="adj2" fmla="val 250453"/>
            <a:gd name="adj3" fmla="val 6110430"/>
            <a:gd name="adj4" fmla="val 4439117"/>
            <a:gd name="adj5" fmla="val 465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B6BB19-179B-4571-A0AE-1469F66D3BBD}">
      <dsp:nvSpPr>
        <dsp:cNvPr id="0" name=""/>
        <dsp:cNvSpPr/>
      </dsp:nvSpPr>
      <dsp:spPr>
        <a:xfrm>
          <a:off x="2402944" y="3540799"/>
          <a:ext cx="913888" cy="9138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2000" b="1" i="0" u="sng" strike="noStrike" kern="1200" cap="none" normalizeH="0" baseline="0" smtClean="0">
              <a:ln>
                <a:noFill/>
              </a:ln>
              <a:solidFill>
                <a:schemeClr val="accent6">
                  <a:lumMod val="60000"/>
                  <a:lumOff val="40000"/>
                </a:schemeClr>
              </a:solidFill>
              <a:effectLst/>
              <a:latin typeface="Bodoni MT Black" pitchFamily="18" charset="0"/>
              <a:cs typeface="Arial" charset="0"/>
            </a:rPr>
            <a:t>мама</a:t>
          </a:r>
        </a:p>
      </dsp:txBody>
      <dsp:txXfrm>
        <a:off x="2402944" y="3540799"/>
        <a:ext cx="913888" cy="913888"/>
      </dsp:txXfrm>
    </dsp:sp>
    <dsp:sp modelId="{981E2C26-D701-48BB-8578-67503386E37F}">
      <dsp:nvSpPr>
        <dsp:cNvPr id="0" name=""/>
        <dsp:cNvSpPr/>
      </dsp:nvSpPr>
      <dsp:spPr>
        <a:xfrm>
          <a:off x="1647392" y="90"/>
          <a:ext cx="4463869" cy="4463869"/>
        </a:xfrm>
        <a:prstGeom prst="circularArrow">
          <a:avLst>
            <a:gd name="adj1" fmla="val 3992"/>
            <a:gd name="adj2" fmla="val 250453"/>
            <a:gd name="adj3" fmla="val 9772494"/>
            <a:gd name="adj4" fmla="val 8183720"/>
            <a:gd name="adj5" fmla="val 465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9E27C7-E380-4777-BBC4-FE66ED60A848}">
      <dsp:nvSpPr>
        <dsp:cNvPr id="0" name=""/>
        <dsp:cNvSpPr/>
      </dsp:nvSpPr>
      <dsp:spPr>
        <a:xfrm>
          <a:off x="1383506" y="1775080"/>
          <a:ext cx="913888" cy="9138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2000" b="1" i="0" u="none" strike="noStrike" kern="1200" cap="none" normalizeH="0" baseline="0" smtClean="0">
              <a:ln>
                <a:noFill/>
              </a:ln>
              <a:solidFill>
                <a:schemeClr val="accent6">
                  <a:lumMod val="60000"/>
                  <a:lumOff val="40000"/>
                </a:schemeClr>
              </a:solidFill>
              <a:effectLst/>
              <a:latin typeface="Times New Roman" pitchFamily="18" charset="0"/>
              <a:cs typeface="Arial" charset="0"/>
            </a:rPr>
            <a:t>няня</a:t>
          </a:r>
        </a:p>
      </dsp:txBody>
      <dsp:txXfrm>
        <a:off x="1383506" y="1775080"/>
        <a:ext cx="913888" cy="913888"/>
      </dsp:txXfrm>
    </dsp:sp>
    <dsp:sp modelId="{9A0D81E4-590B-49D8-9A23-6A4701D6362C}">
      <dsp:nvSpPr>
        <dsp:cNvPr id="0" name=""/>
        <dsp:cNvSpPr/>
      </dsp:nvSpPr>
      <dsp:spPr>
        <a:xfrm>
          <a:off x="1647392" y="90"/>
          <a:ext cx="4463869" cy="4463869"/>
        </a:xfrm>
        <a:prstGeom prst="circularArrow">
          <a:avLst>
            <a:gd name="adj1" fmla="val 3992"/>
            <a:gd name="adj2" fmla="val 250453"/>
            <a:gd name="adj3" fmla="val 12945609"/>
            <a:gd name="adj4" fmla="val 11577053"/>
            <a:gd name="adj5" fmla="val 465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D343BA-CE9A-4660-8ADE-369A28B50BBC}">
      <dsp:nvSpPr>
        <dsp:cNvPr id="0" name=""/>
        <dsp:cNvSpPr/>
      </dsp:nvSpPr>
      <dsp:spPr>
        <a:xfrm>
          <a:off x="2186855" y="9362"/>
          <a:ext cx="1346066" cy="9138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2000" b="1" i="0" u="none" strike="noStrike" kern="1200" cap="none" normalizeH="0" baseline="0" dirty="0" smtClean="0">
              <a:ln>
                <a:noFill/>
              </a:ln>
              <a:solidFill>
                <a:schemeClr val="accent6">
                  <a:lumMod val="60000"/>
                  <a:lumOff val="40000"/>
                </a:schemeClr>
              </a:solidFill>
              <a:effectLst/>
              <a:latin typeface="Times New Roman" pitchFamily="18" charset="0"/>
              <a:cs typeface="Arial" charset="0"/>
            </a:rPr>
            <a:t>бабушка</a:t>
          </a:r>
        </a:p>
      </dsp:txBody>
      <dsp:txXfrm>
        <a:off x="2186855" y="9362"/>
        <a:ext cx="1346066" cy="913888"/>
      </dsp:txXfrm>
    </dsp:sp>
    <dsp:sp modelId="{E7731718-31C0-4D64-B920-6D6DD134E104}">
      <dsp:nvSpPr>
        <dsp:cNvPr id="0" name=""/>
        <dsp:cNvSpPr/>
      </dsp:nvSpPr>
      <dsp:spPr>
        <a:xfrm>
          <a:off x="3492108" y="255736"/>
          <a:ext cx="953795" cy="305775"/>
        </a:xfrm>
        <a:prstGeom prst="rightArrow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16470FDD-8A3F-485E-9608-BA31F609FB2B}" type="datetimeFigureOut">
              <a:rPr lang="ru-RU"/>
              <a:pPr>
                <a:defRPr/>
              </a:pPr>
              <a:t>21.09.2016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hangingPunct="1"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C7B5D1EB-3E04-46E2-B4FB-F871B7E96E3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3170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62BDD1C4-6281-44E5-B4E8-8B32EC8EAE48}" type="datetimeFigureOut">
              <a:rPr lang="ru-RU"/>
              <a:pPr>
                <a:defRPr/>
              </a:pPr>
              <a:t>21.09.2016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F4A460E3-F3BA-40FC-B35B-A719B4FC7C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073162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9216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E1298EDC-9BC3-4883-A89C-80777F58A8DB}" type="slidenum">
              <a:rPr lang="ru-RU" smtClean="0"/>
              <a:pPr>
                <a:defRPr/>
              </a:pPr>
              <a:t>37</a:t>
            </a:fld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4A460E3-F3BA-40FC-B35B-A719B4FC7C5B}" type="slidenum">
              <a:rPr lang="ru-RU" smtClean="0"/>
              <a:pPr>
                <a:defRPr/>
              </a:pPr>
              <a:t>52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2435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D269AD-03E8-45B8-9DB1-124FC50C1005}" type="datetimeFigureOut">
              <a:rPr lang="ru-RU"/>
              <a:pPr>
                <a:defRPr/>
              </a:pPr>
              <a:t>21.09.2016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21FBFF-021D-449D-A1DB-D83259F610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8294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96990F-1F05-4F97-A0B5-32B94DA19D1C}" type="datetimeFigureOut">
              <a:rPr lang="ru-RU"/>
              <a:pPr>
                <a:defRPr/>
              </a:pPr>
              <a:t>21.09.2016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1284B4-4DD6-4920-80DA-5E3827C6E01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8946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6207EE-2153-4293-8110-601B7C7F28AC}" type="datetimeFigureOut">
              <a:rPr lang="ru-RU"/>
              <a:pPr>
                <a:defRPr/>
              </a:pPr>
              <a:t>21.09.2016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FA03BE-0DC6-4223-B4E7-115ABD5E0CB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419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2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1D3434-8DEE-4BB3-8F47-A07E4DBB9C8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6858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Заголовок, два объект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9050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57200" y="40386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648200" y="1905000"/>
            <a:ext cx="40386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543AA9-9529-4964-8301-0C3CC31E626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1813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3FC8655-45B9-4ECE-997A-DCF51C9B5F4E}" type="datetimeFigureOut">
              <a:rPr lang="ru-RU" smtClean="0">
                <a:solidFill>
                  <a:srgbClr val="FFFFFF"/>
                </a:solidFill>
              </a:rPr>
              <a:pPr>
                <a:defRPr/>
              </a:pPr>
              <a:t>21.09.2016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712714" y="3136658"/>
            <a:ext cx="910224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5483" y="3055621"/>
            <a:ext cx="6947845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826" y="4625268"/>
            <a:ext cx="762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CBB01F2D-4857-43C0-9950-B508EA77D9C9}" type="slidenum">
              <a:rPr lang="ru-RU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41822" y="4559276"/>
            <a:ext cx="6755166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38971" y="3139440"/>
            <a:ext cx="6760868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2241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A343FC-1BB0-4534-A063-C01D7CC679F4}" type="datetimeFigureOut">
              <a:rPr lang="ru-RU" smtClean="0">
                <a:solidFill>
                  <a:srgbClr val="FFFFFF"/>
                </a:solidFill>
              </a:rPr>
              <a:pPr>
                <a:defRPr/>
              </a:pPr>
              <a:t>21.09.2016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CE278D-BB2B-4FBE-889E-397FA81DCEDA}" type="slidenum">
              <a:rPr lang="ru-RU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456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43DE72A-ECA7-40E8-8A70-0E5043C6BAEF}" type="datetimeFigureOut">
              <a:rPr lang="ru-RU" smtClean="0">
                <a:solidFill>
                  <a:srgbClr val="FFFFFF"/>
                </a:solidFill>
              </a:rPr>
              <a:pPr>
                <a:defRPr/>
              </a:pPr>
              <a:t>21.09.2016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67656" y="3048000"/>
            <a:ext cx="8033800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D2083C-8E7E-4965-ACB4-4E518C81D5DF}" type="slidenum">
              <a:rPr lang="ru-RU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5496" y="4541520"/>
            <a:ext cx="781812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757" y="3124200"/>
            <a:ext cx="7817599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257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EB26440-8FC1-4851-AFC7-B984BAADFEFB}" type="datetimeFigureOut">
              <a:rPr lang="ru-RU" smtClean="0">
                <a:solidFill>
                  <a:srgbClr val="FFFFFF"/>
                </a:solidFill>
              </a:rPr>
              <a:pPr>
                <a:defRPr/>
              </a:pPr>
              <a:t>21.09.2016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6149AC-5BBC-44D2-8D60-F44064D8D97B}" type="slidenum">
              <a:rPr lang="ru-RU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516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E8FFD6-20DF-4579-834A-F46832984D9A}" type="datetimeFigureOut">
              <a:rPr lang="ru-RU" smtClean="0">
                <a:solidFill>
                  <a:srgbClr val="FFFFFF"/>
                </a:solidFill>
              </a:rPr>
              <a:pPr>
                <a:defRPr/>
              </a:pPr>
              <a:t>21.09.2016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3F62B3-E6DE-4ECD-85DD-463E82B65238}" type="slidenum">
              <a:rPr lang="ru-RU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319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9BBBCD0-F367-479E-8044-D3C84AAC2512}" type="datetimeFigureOut">
              <a:rPr lang="ru-RU" smtClean="0">
                <a:solidFill>
                  <a:srgbClr val="FFFFFF"/>
                </a:solidFill>
              </a:rPr>
              <a:pPr>
                <a:defRPr/>
              </a:pPr>
              <a:t>21.09.2016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086044-A875-4AC1-8E8D-5FDE343A7472}" type="slidenum">
              <a:rPr lang="ru-RU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388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AA7411-58A2-4F4E-B70B-AA84F6C3659B}" type="datetimeFigureOut">
              <a:rPr lang="ru-RU"/>
              <a:pPr>
                <a:defRPr/>
              </a:pPr>
              <a:t>21.09.2016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4BD37E-A52F-49B4-9DC8-C51D90EB6FB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4230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5A06941-89C0-43EB-8EFC-F9BF0C7B2DAA}" type="datetimeFigureOut">
              <a:rPr lang="ru-RU" smtClean="0">
                <a:solidFill>
                  <a:srgbClr val="FFFFFF"/>
                </a:solidFill>
              </a:rPr>
              <a:pPr>
                <a:defRPr/>
              </a:pPr>
              <a:t>21.09.2016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B7A3FB-24A4-4AA8-945B-90C8A61D8F49}" type="slidenum">
              <a:rPr lang="ru-RU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345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12" name="Rounded Rectangle 11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E2D767E-608A-4383-A285-1DBD6D71F070}" type="datetimeFigureOut">
              <a:rPr lang="ru-RU" smtClean="0">
                <a:solidFill>
                  <a:srgbClr val="FFFFFF"/>
                </a:solidFill>
              </a:rPr>
              <a:pPr>
                <a:defRPr/>
              </a:pPr>
              <a:t>21.09.2016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92BE48-F55D-4C4F-9D12-85C01DC20FBC}" type="slidenum">
              <a:rPr lang="ru-RU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76690" y="1642472"/>
            <a:ext cx="2483254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9696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9" name="Rounded Rectangle 8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91E8062-3B27-46BD-85AD-EE11E9420F9E}" type="datetimeFigureOut">
              <a:rPr lang="ru-RU" smtClean="0">
                <a:solidFill>
                  <a:srgbClr val="FFFFFF"/>
                </a:solidFill>
              </a:rPr>
              <a:pPr>
                <a:defRPr/>
              </a:pPr>
              <a:t>21.09.2016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1B6020-3ECD-41AB-A31B-E7462353339C}" type="slidenum">
              <a:rPr lang="ru-RU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1999" y="5029200"/>
            <a:ext cx="7600765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14400" y="5638800"/>
            <a:ext cx="7328514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05589" y="5074920"/>
            <a:ext cx="7946136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7235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C3C0E04-90DE-4B43-B79E-12D8440FE518}" type="datetimeFigureOut">
              <a:rPr lang="ru-RU" smtClean="0">
                <a:solidFill>
                  <a:srgbClr val="FFFFFF"/>
                </a:solidFill>
              </a:rPr>
              <a:pPr>
                <a:defRPr/>
              </a:pPr>
              <a:t>21.09.2016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BBF36B-6016-4D42-99F0-96F3E4E6546E}" type="slidenum">
              <a:rPr lang="ru-RU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171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1702" y="228600"/>
            <a:ext cx="185928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225" y="351409"/>
            <a:ext cx="1672235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AC12CA2-EE8D-4485-BC1B-B40708B5CF83}" type="datetimeFigureOut">
              <a:rPr lang="ru-RU" smtClean="0">
                <a:solidFill>
                  <a:srgbClr val="FFFFFF"/>
                </a:solidFill>
              </a:rPr>
              <a:pPr>
                <a:defRPr/>
              </a:pPr>
              <a:t>21.09.2016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E2A23C-F319-447D-BFC2-D3990515649C}" type="slidenum">
              <a:rPr lang="ru-RU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863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D269AD-03E8-45B8-9DB1-124FC50C1005}" type="datetimeFigureOut">
              <a:rPr lang="ru-RU"/>
              <a:pPr>
                <a:defRPr/>
              </a:pPr>
              <a:t>21.09.2016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21FBFF-021D-449D-A1DB-D83259F610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4786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AA7411-58A2-4F4E-B70B-AA84F6C3659B}" type="datetimeFigureOut">
              <a:rPr lang="ru-RU"/>
              <a:pPr>
                <a:defRPr/>
              </a:pPr>
              <a:t>21.09.2016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4BD37E-A52F-49B4-9DC8-C51D90EB6FB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9193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8DD388-2838-48AC-9D09-36EB5F166CBD}" type="datetimeFigureOut">
              <a:rPr lang="ru-RU"/>
              <a:pPr>
                <a:defRPr/>
              </a:pPr>
              <a:t>21.09.2016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7EEA3F-2E03-4725-858C-AE9B754D7D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8483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E541C8-2725-4AED-B76E-EBBE2A2A4EFC}" type="datetimeFigureOut">
              <a:rPr lang="ru-RU"/>
              <a:pPr>
                <a:defRPr/>
              </a:pPr>
              <a:t>21.09.2016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20AAD0-6AF8-47F1-AACB-598D61157B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4548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B09CCF-A11F-4D0B-9421-4DEEC19F863A}" type="datetimeFigureOut">
              <a:rPr lang="ru-RU"/>
              <a:pPr>
                <a:defRPr/>
              </a:pPr>
              <a:t>21.09.2016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CB2453-E0F0-4C3C-8279-A73BAC7A0A2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0832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8DD388-2838-48AC-9D09-36EB5F166CBD}" type="datetimeFigureOut">
              <a:rPr lang="ru-RU"/>
              <a:pPr>
                <a:defRPr/>
              </a:pPr>
              <a:t>21.09.2016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7EEA3F-2E03-4725-858C-AE9B754D7D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623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74937D-5750-4BE1-BA06-F0866F07515B}" type="datetimeFigureOut">
              <a:rPr lang="ru-RU"/>
              <a:pPr>
                <a:defRPr/>
              </a:pPr>
              <a:t>21.09.2016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5D5878-106F-4027-B8A7-A42F99706F2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1848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F22212-861E-4E33-B959-47B070262C53}" type="datetimeFigureOut">
              <a:rPr lang="ru-RU"/>
              <a:pPr>
                <a:defRPr/>
              </a:pPr>
              <a:t>21.09.2016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DF924D-7D3F-4D22-AD0E-6065FA7332E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4393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9CF9BF-57E2-4284-97C8-AC901AAE3C4A}" type="datetimeFigureOut">
              <a:rPr lang="ru-RU"/>
              <a:pPr>
                <a:defRPr/>
              </a:pPr>
              <a:t>21.09.2016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3101A5-3B33-48C7-B451-E1CD5B09200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1374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9CB6BF-3737-483A-8346-1331D690B1AA}" type="datetimeFigureOut">
              <a:rPr lang="ru-RU"/>
              <a:pPr>
                <a:defRPr/>
              </a:pPr>
              <a:t>21.09.2016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F96BA3-676E-4789-883A-E10F3B9CE6D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804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96990F-1F05-4F97-A0B5-32B94DA19D1C}" type="datetimeFigureOut">
              <a:rPr lang="ru-RU"/>
              <a:pPr>
                <a:defRPr/>
              </a:pPr>
              <a:t>21.09.2016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1284B4-4DD6-4920-80DA-5E3827C6E01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5039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6207EE-2153-4293-8110-601B7C7F28AC}" type="datetimeFigureOut">
              <a:rPr lang="ru-RU"/>
              <a:pPr>
                <a:defRPr/>
              </a:pPr>
              <a:t>21.09.2016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FA03BE-0DC6-4223-B4E7-115ABD5E0CB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6871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2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1D3434-8DEE-4BB3-8F47-A07E4DBB9C8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32563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2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6368BC-EC9C-43A9-AACD-3FD4CDC9512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00160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Заголовок, два объект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9050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57200" y="40386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648200" y="1905000"/>
            <a:ext cx="40386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543AA9-9529-4964-8301-0C3CC31E626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4218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E541C8-2725-4AED-B76E-EBBE2A2A4EFC}" type="datetimeFigureOut">
              <a:rPr lang="ru-RU"/>
              <a:pPr>
                <a:defRPr/>
              </a:pPr>
              <a:t>21.09.2016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20AAD0-6AF8-47F1-AACB-598D61157B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1678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B09CCF-A11F-4D0B-9421-4DEEC19F863A}" type="datetimeFigureOut">
              <a:rPr lang="ru-RU"/>
              <a:pPr>
                <a:defRPr/>
              </a:pPr>
              <a:t>21.09.2016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CB2453-E0F0-4C3C-8279-A73BAC7A0A2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6074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74937D-5750-4BE1-BA06-F0866F07515B}" type="datetimeFigureOut">
              <a:rPr lang="ru-RU"/>
              <a:pPr>
                <a:defRPr/>
              </a:pPr>
              <a:t>21.09.2016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5D5878-106F-4027-B8A7-A42F99706F2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7000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F22212-861E-4E33-B959-47B070262C53}" type="datetimeFigureOut">
              <a:rPr lang="ru-RU"/>
              <a:pPr>
                <a:defRPr/>
              </a:pPr>
              <a:t>21.09.2016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DF924D-7D3F-4D22-AD0E-6065FA7332E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847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9CF9BF-57E2-4284-97C8-AC901AAE3C4A}" type="datetimeFigureOut">
              <a:rPr lang="ru-RU"/>
              <a:pPr>
                <a:defRPr/>
              </a:pPr>
              <a:t>21.09.2016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3101A5-3B33-48C7-B451-E1CD5B09200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8663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9CB6BF-3737-483A-8346-1331D690B1AA}" type="datetimeFigureOut">
              <a:rPr lang="ru-RU"/>
              <a:pPr>
                <a:defRPr/>
              </a:pPr>
              <a:t>21.09.2016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F96BA3-676E-4789-883A-E10F3B9CE6D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9030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05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fld id="{370E0AE4-791F-4FF2-B76D-7D9F9463D859}" type="datetimeFigureOut">
              <a:rPr lang="ru-RU" b="0"/>
              <a:pPr eaLnBrk="1" hangingPunct="1">
                <a:defRPr/>
              </a:pPr>
              <a:t>21.09.2016</a:t>
            </a:fld>
            <a:endParaRPr lang="ru-RU" b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endParaRPr lang="ru-RU" b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fld id="{0BADC592-B117-49DA-9C0A-B0DCF420F670}" type="slidenum">
              <a:rPr lang="ru-RU" b="0"/>
              <a:pPr eaLnBrk="1" hangingPunct="1">
                <a:defRPr/>
              </a:pPr>
              <a:t>‹#›</a:t>
            </a:fld>
            <a:endParaRPr lang="ru-RU" b="0"/>
          </a:p>
        </p:txBody>
      </p:sp>
    </p:spTree>
    <p:extLst>
      <p:ext uri="{BB962C8B-B14F-4D97-AF65-F5344CB8AC3E}">
        <p14:creationId xmlns:p14="http://schemas.microsoft.com/office/powerpoint/2010/main" val="453140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63" r:id="rId1"/>
    <p:sldLayoutId id="2147484764" r:id="rId2"/>
    <p:sldLayoutId id="2147484765" r:id="rId3"/>
    <p:sldLayoutId id="2147484766" r:id="rId4"/>
    <p:sldLayoutId id="2147484767" r:id="rId5"/>
    <p:sldLayoutId id="2147484768" r:id="rId6"/>
    <p:sldLayoutId id="2147484769" r:id="rId7"/>
    <p:sldLayoutId id="2147484770" r:id="rId8"/>
    <p:sldLayoutId id="2147484771" r:id="rId9"/>
    <p:sldLayoutId id="2147484772" r:id="rId10"/>
    <p:sldLayoutId id="2147484773" r:id="rId11"/>
    <p:sldLayoutId id="2147484774" r:id="rId12"/>
    <p:sldLayoutId id="2147484777" r:id="rId13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7" name="Rounded Rectangle 6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403483A6-6C55-45EA-B567-5116C150E2C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863" y="372862"/>
            <a:ext cx="8380520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6018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79" r:id="rId1"/>
    <p:sldLayoutId id="2147484780" r:id="rId2"/>
    <p:sldLayoutId id="2147484781" r:id="rId3"/>
    <p:sldLayoutId id="2147484782" r:id="rId4"/>
    <p:sldLayoutId id="2147484783" r:id="rId5"/>
    <p:sldLayoutId id="2147484784" r:id="rId6"/>
    <p:sldLayoutId id="2147484785" r:id="rId7"/>
    <p:sldLayoutId id="2147484786" r:id="rId8"/>
    <p:sldLayoutId id="2147484787" r:id="rId9"/>
    <p:sldLayoutId id="2147484788" r:id="rId10"/>
    <p:sldLayoutId id="2147484789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05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fld id="{370E0AE4-791F-4FF2-B76D-7D9F9463D859}" type="datetimeFigureOut">
              <a:rPr lang="ru-RU" b="0"/>
              <a:pPr eaLnBrk="1" hangingPunct="1">
                <a:defRPr/>
              </a:pPr>
              <a:t>21.09.2016</a:t>
            </a:fld>
            <a:endParaRPr lang="ru-RU" b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endParaRPr lang="ru-RU" b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fld id="{0BADC592-B117-49DA-9C0A-B0DCF420F670}" type="slidenum">
              <a:rPr lang="ru-RU" b="0"/>
              <a:pPr eaLnBrk="1" hangingPunct="1">
                <a:defRPr/>
              </a:pPr>
              <a:t>‹#›</a:t>
            </a:fld>
            <a:endParaRPr lang="ru-RU" b="0"/>
          </a:p>
        </p:txBody>
      </p:sp>
    </p:spTree>
    <p:extLst>
      <p:ext uri="{BB962C8B-B14F-4D97-AF65-F5344CB8AC3E}">
        <p14:creationId xmlns:p14="http://schemas.microsoft.com/office/powerpoint/2010/main" val="3755368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91" r:id="rId1"/>
    <p:sldLayoutId id="2147484792" r:id="rId2"/>
    <p:sldLayoutId id="2147484793" r:id="rId3"/>
    <p:sldLayoutId id="2147484794" r:id="rId4"/>
    <p:sldLayoutId id="2147484795" r:id="rId5"/>
    <p:sldLayoutId id="2147484796" r:id="rId6"/>
    <p:sldLayoutId id="2147484797" r:id="rId7"/>
    <p:sldLayoutId id="2147484798" r:id="rId8"/>
    <p:sldLayoutId id="2147484799" r:id="rId9"/>
    <p:sldLayoutId id="2147484800" r:id="rId10"/>
    <p:sldLayoutId id="2147484801" r:id="rId11"/>
    <p:sldLayoutId id="2147484802" r:id="rId12"/>
    <p:sldLayoutId id="2147484803" r:id="rId13"/>
    <p:sldLayoutId id="2147484804" r:id="rId14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37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76.jpeg"/><Relationship Id="rId7" Type="http://schemas.openxmlformats.org/officeDocument/2006/relationships/image" Target="../media/image80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png"/><Relationship Id="rId4" Type="http://schemas.openxmlformats.org/officeDocument/2006/relationships/image" Target="../media/image89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png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0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8.emf"/><Relationship Id="rId4" Type="http://schemas.openxmlformats.org/officeDocument/2006/relationships/oleObject" Target="../embeddings/_____Microsoft_Excel_97-20031.xls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jpeg"/><Relationship Id="rId3" Type="http://schemas.openxmlformats.org/officeDocument/2006/relationships/image" Target="../media/image116.jpeg"/><Relationship Id="rId7" Type="http://schemas.openxmlformats.org/officeDocument/2006/relationships/image" Target="../media/image120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jpeg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Relationship Id="rId9" Type="http://schemas.openxmlformats.org/officeDocument/2006/relationships/image" Target="../media/image122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http://www.websib.ru/congress/2005/globus/IMG_8116b.jpg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1438" y="476672"/>
            <a:ext cx="8131042" cy="940966"/>
          </a:xfrm>
        </p:spPr>
        <p:txBody>
          <a:bodyPr>
            <a:normAutofit fontScale="90000"/>
          </a:bodyPr>
          <a:lstStyle/>
          <a:p>
            <a:pPr lvl="0">
              <a:spcBef>
                <a:spcPct val="20000"/>
              </a:spcBef>
            </a:pPr>
            <a:r>
              <a:rPr lang="ru-RU" sz="2200" b="1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Муниципальное общеобразовательное учреждение </a:t>
            </a:r>
            <a:r>
              <a:rPr lang="ru-RU" sz="27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/>
            </a:r>
            <a:br>
              <a:rPr lang="ru-RU" sz="27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</a:br>
            <a:r>
              <a:rPr lang="ru-RU" sz="31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«</a:t>
            </a:r>
            <a:r>
              <a:rPr lang="ru-RU" sz="3100" b="1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Начальная школа – детский сад №115»</a:t>
            </a:r>
            <a:r>
              <a:rPr lang="ru-RU" sz="3200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/>
            </a:r>
            <a:br>
              <a:rPr lang="ru-RU" sz="3200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</a:br>
            <a:endParaRPr lang="ru-RU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93186" name="Picture 2" descr="C:\Users\Наталья\Desktop\буклет\для буклета\IMG_1117ф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341438"/>
            <a:ext cx="7488832" cy="43696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TextBox 3"/>
          <p:cNvSpPr txBox="1"/>
          <p:nvPr/>
        </p:nvSpPr>
        <p:spPr>
          <a:xfrm>
            <a:off x="4483690" y="5711053"/>
            <a:ext cx="459492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eaLnBrk="1" fontAlgn="auto" hangingPunct="1">
              <a:spcBef>
                <a:spcPct val="20000"/>
              </a:spcBef>
              <a:spcAft>
                <a:spcPts val="0"/>
              </a:spcAft>
            </a:pPr>
            <a:r>
              <a:rPr lang="ru-RU" sz="2000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Наталья Николаевна </a:t>
            </a:r>
            <a:endParaRPr lang="ru-RU" sz="2000" dirty="0" smtClean="0">
              <a:solidFill>
                <a:schemeClr val="accent6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0" algn="r" eaLnBrk="1" fontAlgn="auto" hangingPunct="1">
              <a:spcBef>
                <a:spcPct val="20000"/>
              </a:spcBef>
              <a:spcAft>
                <a:spcPts val="0"/>
              </a:spcAft>
            </a:pPr>
            <a:r>
              <a:rPr lang="ru-RU" sz="20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Зеленцова</a:t>
            </a:r>
            <a:r>
              <a:rPr lang="ru-RU" sz="2000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,</a:t>
            </a:r>
          </a:p>
          <a:p>
            <a:pPr lvl="0" algn="r" eaLnBrk="1" fontAlgn="auto" hangingPunct="1">
              <a:spcBef>
                <a:spcPct val="20000"/>
              </a:spcBef>
              <a:spcAft>
                <a:spcPts val="0"/>
              </a:spcAft>
            </a:pPr>
            <a:r>
              <a:rPr lang="ru-RU" sz="2000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директор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46957" y="6163484"/>
            <a:ext cx="5230463" cy="63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eaLnBrk="1" fontAlgn="auto" hangingPunct="1">
              <a:spcBef>
                <a:spcPct val="20000"/>
              </a:spcBef>
              <a:spcAft>
                <a:spcPts val="0"/>
              </a:spcAft>
            </a:pPr>
            <a:r>
              <a:rPr lang="ru-RU" sz="1600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город  Ярославль</a:t>
            </a:r>
          </a:p>
          <a:p>
            <a:pPr lvl="0" algn="ctr" eaLnBrk="1" fontAlgn="auto" hangingPunct="1">
              <a:spcBef>
                <a:spcPct val="20000"/>
              </a:spcBef>
              <a:spcAft>
                <a:spcPts val="0"/>
              </a:spcAft>
            </a:pPr>
            <a:r>
              <a:rPr lang="ru-RU" sz="16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15 сентября 2016</a:t>
            </a:r>
            <a:r>
              <a:rPr lang="en-US" sz="16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год</a:t>
            </a:r>
          </a:p>
        </p:txBody>
      </p:sp>
      <p:pic>
        <p:nvPicPr>
          <p:cNvPr id="1054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26" y="46246"/>
            <a:ext cx="580812" cy="1073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1846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/>
          </p:cNvSpPr>
          <p:nvPr>
            <p:ph type="title"/>
          </p:nvPr>
        </p:nvSpPr>
        <p:spPr>
          <a:xfrm>
            <a:off x="271463" y="0"/>
            <a:ext cx="8534400" cy="739824"/>
          </a:xfrm>
        </p:spPr>
        <p:txBody>
          <a:bodyPr/>
          <a:lstStyle/>
          <a:p>
            <a:r>
              <a:rPr lang="ru-RU" sz="2800" b="1" i="1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</a:rPr>
              <a:t>Здоровьесберегающие</a:t>
            </a:r>
            <a:r>
              <a:rPr lang="ru-RU" sz="28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</a:rPr>
              <a:t> методики </a:t>
            </a:r>
            <a:r>
              <a:rPr lang="ru-RU" sz="2800" b="1" i="1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</a:rPr>
              <a:t>В.Ф.Базарного</a:t>
            </a:r>
            <a:r>
              <a:rPr lang="ru-RU" sz="28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</a:rPr>
              <a:t> в школе</a:t>
            </a:r>
          </a:p>
        </p:txBody>
      </p:sp>
      <p:sp>
        <p:nvSpPr>
          <p:cNvPr id="36867" name="Rectangle 3"/>
          <p:cNvSpPr>
            <a:spLocks noGrp="1"/>
          </p:cNvSpPr>
          <p:nvPr>
            <p:ph idx="1"/>
          </p:nvPr>
        </p:nvSpPr>
        <p:spPr>
          <a:xfrm>
            <a:off x="6012160" y="1287463"/>
            <a:ext cx="2952328" cy="5286375"/>
          </a:xfrm>
        </p:spPr>
        <p:txBody>
          <a:bodyPr>
            <a:normAutofit fontScale="92500" lnSpcReduction="20000"/>
          </a:bodyPr>
          <a:lstStyle/>
          <a:p>
            <a:pPr lvl="0">
              <a:buFont typeface="Wingdings" pitchFamily="2" charset="2"/>
              <a:buChar char="q"/>
            </a:pPr>
            <a:r>
              <a:rPr lang="ru-RU" sz="2400" b="1" i="1" dirty="0">
                <a:solidFill>
                  <a:prstClr val="white"/>
                </a:solidFill>
                <a:latin typeface="Arial" charset="0"/>
              </a:rPr>
              <a:t>режим периодически меняющихся динамических поз</a:t>
            </a:r>
          </a:p>
          <a:p>
            <a:pPr lvl="0">
              <a:buFont typeface="Wingdings" pitchFamily="2" charset="2"/>
              <a:buChar char="q"/>
            </a:pPr>
            <a:r>
              <a:rPr lang="ru-RU" sz="2400" b="1" i="1" dirty="0">
                <a:solidFill>
                  <a:prstClr val="white"/>
                </a:solidFill>
                <a:latin typeface="Arial" charset="0"/>
              </a:rPr>
              <a:t>эргономическая мебель</a:t>
            </a:r>
          </a:p>
          <a:p>
            <a:pPr>
              <a:spcBef>
                <a:spcPct val="0"/>
              </a:spcBef>
              <a:buFont typeface="Wingdings" pitchFamily="2" charset="2"/>
              <a:buChar char="q"/>
            </a:pPr>
            <a:r>
              <a:rPr lang="ru-RU" sz="2400" b="1" i="1" dirty="0" smtClean="0">
                <a:solidFill>
                  <a:schemeClr val="bg1"/>
                </a:solidFill>
                <a:latin typeface="Arial" charset="0"/>
              </a:rPr>
              <a:t>напольные конторки  и массажные коврики</a:t>
            </a:r>
          </a:p>
          <a:p>
            <a:pPr>
              <a:spcBef>
                <a:spcPct val="0"/>
              </a:spcBef>
              <a:buFont typeface="Wingdings" pitchFamily="2" charset="2"/>
              <a:buChar char="q"/>
            </a:pPr>
            <a:r>
              <a:rPr lang="ru-RU" sz="2400" b="1" i="1" dirty="0" smtClean="0">
                <a:solidFill>
                  <a:schemeClr val="bg1"/>
                </a:solidFill>
                <a:latin typeface="Arial" charset="0"/>
              </a:rPr>
              <a:t>электронная система «Бегущие огоньки»</a:t>
            </a:r>
          </a:p>
          <a:p>
            <a:pPr>
              <a:spcBef>
                <a:spcPct val="0"/>
              </a:spcBef>
              <a:buFont typeface="Wingdings" pitchFamily="2" charset="2"/>
              <a:buChar char="q"/>
            </a:pPr>
            <a:r>
              <a:rPr lang="ru-RU" sz="2400" b="1" i="1" dirty="0" smtClean="0">
                <a:solidFill>
                  <a:schemeClr val="bg1"/>
                </a:solidFill>
                <a:latin typeface="Arial" charset="0"/>
              </a:rPr>
              <a:t>зрительные   стадионы</a:t>
            </a:r>
          </a:p>
          <a:p>
            <a:pPr>
              <a:spcBef>
                <a:spcPct val="0"/>
              </a:spcBef>
              <a:buFont typeface="Wingdings" pitchFamily="2" charset="2"/>
              <a:buChar char="Ø"/>
            </a:pPr>
            <a:endParaRPr lang="ru-RU" sz="2400" b="1" i="1" dirty="0" smtClean="0">
              <a:solidFill>
                <a:srgbClr val="7030A0"/>
              </a:solidFill>
              <a:latin typeface="Arial" charset="0"/>
            </a:endParaRPr>
          </a:p>
        </p:txBody>
      </p:sp>
      <p:pic>
        <p:nvPicPr>
          <p:cNvPr id="3" name="Рисунок 2" descr="IMG_939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72728" y="4447552"/>
            <a:ext cx="2603764" cy="19458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3010" name="Рисунок 1" descr="IMG_1445.JPG"/>
          <p:cNvPicPr>
            <a:picLocks noChangeAspect="1"/>
          </p:cNvPicPr>
          <p:nvPr/>
        </p:nvPicPr>
        <p:blipFill>
          <a:blip r:embed="rId3" cstate="print"/>
          <a:srcRect l="6299" r="4331"/>
          <a:stretch>
            <a:fillRect/>
          </a:stretch>
        </p:blipFill>
        <p:spPr bwMode="auto">
          <a:xfrm>
            <a:off x="1979712" y="980728"/>
            <a:ext cx="3744416" cy="32407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96432"/>
            <a:ext cx="2301612" cy="3261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6758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57250"/>
          </a:xfrm>
        </p:spPr>
        <p:txBody>
          <a:bodyPr/>
          <a:lstStyle/>
          <a:p>
            <a:r>
              <a:rPr lang="ru-RU" sz="3000" b="1" dirty="0" smtClean="0">
                <a:solidFill>
                  <a:srgbClr val="FF0000"/>
                </a:solidFill>
              </a:rPr>
              <a:t/>
            </a:r>
            <a:br>
              <a:rPr lang="ru-RU" sz="3000" b="1" dirty="0" smtClean="0">
                <a:solidFill>
                  <a:srgbClr val="FF0000"/>
                </a:solidFill>
              </a:rPr>
            </a:br>
            <a:r>
              <a:rPr lang="ru-RU" sz="36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Экологические прописи, перьевая ручка</a:t>
            </a:r>
            <a:br>
              <a:rPr lang="ru-RU" sz="36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endParaRPr lang="ru-RU" sz="3600" b="1" i="1" dirty="0" smtClean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8915" name="Picture 3" descr="PB21795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14804" y="1099811"/>
            <a:ext cx="2430280" cy="3168575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891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9" y="1124744"/>
            <a:ext cx="2665807" cy="18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8917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8184" y="1124744"/>
            <a:ext cx="2585428" cy="18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2" descr="C:\Users\Наталья\Desktop\Новые фото\DSCF103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35366" y="3945653"/>
            <a:ext cx="3599055" cy="26985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0727" name="Rectangle 2"/>
          <p:cNvSpPr txBox="1">
            <a:spLocks noChangeArrowheads="1"/>
          </p:cNvSpPr>
          <p:nvPr/>
        </p:nvSpPr>
        <p:spPr bwMode="auto">
          <a:xfrm>
            <a:off x="2627784" y="3140969"/>
            <a:ext cx="6471766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sz="28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alibri" pitchFamily="34" charset="0"/>
              </a:rPr>
              <a:t>Рисование пальчиком в детском саду</a:t>
            </a:r>
          </a:p>
        </p:txBody>
      </p:sp>
    </p:spTree>
    <p:extLst>
      <p:ext uri="{BB962C8B-B14F-4D97-AF65-F5344CB8AC3E}">
        <p14:creationId xmlns:p14="http://schemas.microsoft.com/office/powerpoint/2010/main" val="3182300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/>
          </p:cNvSpPr>
          <p:nvPr>
            <p:ph type="title"/>
          </p:nvPr>
        </p:nvSpPr>
        <p:spPr>
          <a:xfrm>
            <a:off x="107950" y="274638"/>
            <a:ext cx="8856663" cy="922337"/>
          </a:xfrm>
        </p:spPr>
        <p:txBody>
          <a:bodyPr>
            <a:normAutofit fontScale="90000"/>
          </a:bodyPr>
          <a:lstStyle/>
          <a:p>
            <a:r>
              <a:rPr lang="ru-RU" sz="3200" b="1" i="1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</a:rPr>
              <a:t>Здоровьесберегающие</a:t>
            </a:r>
            <a:r>
              <a:rPr lang="ru-RU" sz="32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</a:rPr>
              <a:t> методики </a:t>
            </a:r>
            <a:br>
              <a:rPr lang="ru-RU" sz="32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</a:rPr>
            </a:br>
            <a:r>
              <a:rPr lang="ru-RU" sz="32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</a:rPr>
              <a:t>В.Ф. Базарного</a:t>
            </a:r>
          </a:p>
        </p:txBody>
      </p:sp>
      <p:pic>
        <p:nvPicPr>
          <p:cNvPr id="25603" name="Picture 6" descr="EKOLPANNO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-18000" contrast="24000"/>
            <a:extLst/>
          </a:blip>
          <a:srcRect b="11082"/>
          <a:stretch>
            <a:fillRect/>
          </a:stretch>
        </p:blipFill>
        <p:spPr>
          <a:xfrm>
            <a:off x="409575" y="3095360"/>
            <a:ext cx="2223508" cy="1712288"/>
          </a:xfrm>
          <a:ln w="190500" cap="sq">
            <a:solidFill>
              <a:srgbClr val="C8C6BD"/>
            </a:solidFill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5604" name="Picture 18" descr="deti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 l="1065" r="2338"/>
          <a:stretch>
            <a:fillRect/>
          </a:stretch>
        </p:blipFill>
        <p:spPr bwMode="auto">
          <a:xfrm>
            <a:off x="422275" y="1338491"/>
            <a:ext cx="2205038" cy="158432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/>
        </p:spPr>
      </p:pic>
      <p:pic>
        <p:nvPicPr>
          <p:cNvPr id="25605" name="Рисунок 1" descr="img162.jpg"/>
          <p:cNvPicPr>
            <a:picLocks noChangeAspect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 bwMode="auto">
          <a:xfrm>
            <a:off x="2771800" y="4967023"/>
            <a:ext cx="2305050" cy="156051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/>
        </p:spPr>
      </p:pic>
      <p:pic>
        <p:nvPicPr>
          <p:cNvPr id="25606" name="Рисунок 1" descr="IMG_5380.jpg"/>
          <p:cNvPicPr>
            <a:picLocks noChangeAspect="1"/>
          </p:cNvPicPr>
          <p:nvPr/>
        </p:nvPicPr>
        <p:blipFill>
          <a:blip r:embed="rId5" cstate="print">
            <a:extLst/>
          </a:blip>
          <a:srcRect/>
          <a:stretch>
            <a:fillRect/>
          </a:stretch>
        </p:blipFill>
        <p:spPr bwMode="auto">
          <a:xfrm>
            <a:off x="422276" y="4989471"/>
            <a:ext cx="2205038" cy="153806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/>
        </p:spPr>
      </p:pic>
      <p:pic>
        <p:nvPicPr>
          <p:cNvPr id="25607" name="Picture 8"/>
          <p:cNvPicPr>
            <a:picLocks noChangeAspect="1" noChangeArrowheads="1"/>
          </p:cNvPicPr>
          <p:nvPr/>
        </p:nvPicPr>
        <p:blipFill>
          <a:blip r:embed="rId6">
            <a:extLst/>
          </a:blip>
          <a:srcRect/>
          <a:stretch>
            <a:fillRect/>
          </a:stretch>
        </p:blipFill>
        <p:spPr bwMode="auto">
          <a:xfrm>
            <a:off x="2771800" y="1338491"/>
            <a:ext cx="2305050" cy="158432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/>
        </p:spPr>
      </p:pic>
      <p:pic>
        <p:nvPicPr>
          <p:cNvPr id="25608" name="Picture 2" descr="C:\Users\Наталья\Desktop\Фото 18 10 2011\фото к през\мячик\DSCF1040.jpg"/>
          <p:cNvPicPr>
            <a:picLocks noChangeAspect="1" noChangeArrowheads="1"/>
          </p:cNvPicPr>
          <p:nvPr/>
        </p:nvPicPr>
        <p:blipFill>
          <a:blip r:embed="rId7">
            <a:extLst/>
          </a:blip>
          <a:srcRect/>
          <a:stretch>
            <a:fillRect/>
          </a:stretch>
        </p:blipFill>
        <p:spPr bwMode="auto">
          <a:xfrm>
            <a:off x="2771800" y="3095360"/>
            <a:ext cx="2305050" cy="172878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/>
        </p:spPr>
      </p:pic>
      <p:sp>
        <p:nvSpPr>
          <p:cNvPr id="31753" name="Rectangle 10"/>
          <p:cNvSpPr>
            <a:spLocks/>
          </p:cNvSpPr>
          <p:nvPr/>
        </p:nvSpPr>
        <p:spPr bwMode="auto">
          <a:xfrm>
            <a:off x="5219700" y="1196975"/>
            <a:ext cx="3586163" cy="537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 typeface="Wingdings" pitchFamily="2" charset="2"/>
              <a:buChar char="q"/>
            </a:pPr>
            <a:r>
              <a:rPr lang="ru-RU" sz="2000" dirty="0">
                <a:solidFill>
                  <a:schemeClr val="bg1"/>
                </a:solidFill>
                <a:latin typeface="Arial" charset="0"/>
              </a:rPr>
              <a:t>режим периодически меняющихся динамических поз</a:t>
            </a:r>
          </a:p>
          <a:p>
            <a:pPr marL="342900" indent="-342900">
              <a:spcBef>
                <a:spcPct val="20000"/>
              </a:spcBef>
              <a:buFont typeface="Wingdings" pitchFamily="2" charset="2"/>
              <a:buChar char="q"/>
            </a:pPr>
            <a:r>
              <a:rPr lang="ru-RU" sz="2000" dirty="0">
                <a:solidFill>
                  <a:schemeClr val="bg1"/>
                </a:solidFill>
                <a:latin typeface="Arial" charset="0"/>
              </a:rPr>
              <a:t>эргономическая мебель</a:t>
            </a:r>
          </a:p>
          <a:p>
            <a:pPr marL="342900" indent="-342900">
              <a:spcBef>
                <a:spcPct val="20000"/>
              </a:spcBef>
              <a:buFont typeface="Wingdings" pitchFamily="2" charset="2"/>
              <a:buChar char="q"/>
            </a:pPr>
            <a:r>
              <a:rPr lang="ru-RU" sz="2000" dirty="0">
                <a:solidFill>
                  <a:schemeClr val="bg1"/>
                </a:solidFill>
                <a:latin typeface="Arial" charset="0"/>
              </a:rPr>
              <a:t>ручной фиксатор для   дидактического материала</a:t>
            </a:r>
          </a:p>
          <a:p>
            <a:pPr marL="342900" indent="-342900">
              <a:spcBef>
                <a:spcPct val="20000"/>
              </a:spcBef>
              <a:buFont typeface="Wingdings" pitchFamily="2" charset="2"/>
              <a:buChar char="q"/>
            </a:pPr>
            <a:r>
              <a:rPr lang="ru-RU" sz="2000" dirty="0">
                <a:solidFill>
                  <a:schemeClr val="bg1"/>
                </a:solidFill>
                <a:latin typeface="Arial" charset="0"/>
              </a:rPr>
              <a:t>резиновые или каучуковые мячики </a:t>
            </a:r>
          </a:p>
          <a:p>
            <a:pPr marL="342900" indent="-342900">
              <a:spcBef>
                <a:spcPct val="20000"/>
              </a:spcBef>
              <a:buFont typeface="Wingdings" pitchFamily="2" charset="2"/>
              <a:buChar char="q"/>
            </a:pPr>
            <a:r>
              <a:rPr lang="ru-RU" sz="2000" dirty="0">
                <a:solidFill>
                  <a:schemeClr val="bg1"/>
                </a:solidFill>
                <a:latin typeface="Arial" charset="0"/>
              </a:rPr>
              <a:t>подвесные модули</a:t>
            </a:r>
          </a:p>
          <a:p>
            <a:pPr marL="342900" indent="-342900">
              <a:spcBef>
                <a:spcPct val="20000"/>
              </a:spcBef>
              <a:buFont typeface="Wingdings" pitchFamily="2" charset="2"/>
              <a:buChar char="q"/>
            </a:pPr>
            <a:r>
              <a:rPr lang="ru-RU" sz="2000" dirty="0">
                <a:solidFill>
                  <a:schemeClr val="bg1"/>
                </a:solidFill>
                <a:latin typeface="Arial" charset="0"/>
              </a:rPr>
              <a:t>«Экологическое панно»</a:t>
            </a:r>
          </a:p>
        </p:txBody>
      </p:sp>
    </p:spTree>
    <p:extLst>
      <p:ext uri="{BB962C8B-B14F-4D97-AF65-F5344CB8AC3E}">
        <p14:creationId xmlns:p14="http://schemas.microsoft.com/office/powerpoint/2010/main" val="1053484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/>
          </p:cNvSpPr>
          <p:nvPr>
            <p:ph type="title"/>
          </p:nvPr>
        </p:nvSpPr>
        <p:spPr>
          <a:xfrm>
            <a:off x="107950" y="274638"/>
            <a:ext cx="8856663" cy="922337"/>
          </a:xfrm>
        </p:spPr>
        <p:txBody>
          <a:bodyPr>
            <a:normAutofit fontScale="90000"/>
          </a:bodyPr>
          <a:lstStyle/>
          <a:p>
            <a:r>
              <a:rPr lang="ru-RU" sz="3200" b="1" i="1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</a:rPr>
              <a:t>Здоровьесберегающие</a:t>
            </a:r>
            <a:r>
              <a:rPr lang="ru-RU" sz="32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</a:rPr>
              <a:t> методики </a:t>
            </a:r>
            <a:br>
              <a:rPr lang="ru-RU" sz="32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</a:rPr>
            </a:br>
            <a:r>
              <a:rPr lang="ru-RU" sz="32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</a:rPr>
              <a:t>В.Ф. Базарного в детском саду</a:t>
            </a:r>
          </a:p>
        </p:txBody>
      </p:sp>
      <p:pic>
        <p:nvPicPr>
          <p:cNvPr id="931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760"/>
            <a:ext cx="4615072" cy="3505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753" name="Rectangle 10"/>
          <p:cNvSpPr>
            <a:spLocks/>
          </p:cNvSpPr>
          <p:nvPr/>
        </p:nvSpPr>
        <p:spPr bwMode="auto">
          <a:xfrm>
            <a:off x="4860032" y="1628799"/>
            <a:ext cx="3744788" cy="5229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lvl="0" indent="-342900">
              <a:spcBef>
                <a:spcPct val="20000"/>
              </a:spcBef>
              <a:buFont typeface="Wingdings" pitchFamily="2" charset="2"/>
              <a:buChar char="q"/>
            </a:pPr>
            <a:r>
              <a:rPr lang="ru-RU" sz="2200" i="1" dirty="0">
                <a:solidFill>
                  <a:schemeClr val="bg1"/>
                </a:solidFill>
                <a:latin typeface="Arial" charset="0"/>
              </a:rPr>
              <a:t>режим периодически меняющихся динамических поз</a:t>
            </a:r>
          </a:p>
          <a:p>
            <a:pPr>
              <a:spcBef>
                <a:spcPct val="20000"/>
              </a:spcBef>
            </a:pPr>
            <a:endParaRPr lang="ru-RU" sz="2400" i="1" dirty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93187" name="Picture 3" descr="C:\Users\Наталья\Desktop\Фото\фото от СА\педмараф 2013\DSCF30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4281" y="2996952"/>
            <a:ext cx="4860031" cy="36281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Заголовок 1"/>
          <p:cNvSpPr>
            <a:spLocks noGrp="1"/>
          </p:cNvSpPr>
          <p:nvPr>
            <p:ph type="title"/>
          </p:nvPr>
        </p:nvSpPr>
        <p:spPr>
          <a:xfrm>
            <a:off x="323850" y="116632"/>
            <a:ext cx="8229600" cy="936104"/>
          </a:xfrm>
        </p:spPr>
        <p:txBody>
          <a:bodyPr/>
          <a:lstStyle/>
          <a:p>
            <a:r>
              <a:rPr lang="ru-RU" sz="32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Ручной фиксатор для дидактического материала</a:t>
            </a:r>
          </a:p>
        </p:txBody>
      </p:sp>
      <p:pic>
        <p:nvPicPr>
          <p:cNvPr id="4" name="Picture 8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9512" y="1196752"/>
            <a:ext cx="4750302" cy="3168392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IMG_941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24333" y="3517072"/>
            <a:ext cx="4752048" cy="31680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90192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659" y="458808"/>
            <a:ext cx="4464496" cy="1355750"/>
          </a:xfrm>
        </p:spPr>
        <p:txBody>
          <a:bodyPr/>
          <a:lstStyle/>
          <a:p>
            <a:pPr lvl="0" algn="ctr">
              <a:spcBef>
                <a:spcPct val="20000"/>
              </a:spcBef>
            </a:pPr>
            <a:r>
              <a:rPr lang="ru-RU" sz="2800" i="1" dirty="0">
                <a:solidFill>
                  <a:schemeClr val="accent6">
                    <a:lumMod val="60000"/>
                    <a:lumOff val="40000"/>
                  </a:schemeClr>
                </a:solidFill>
                <a:ea typeface="+mn-ea"/>
                <a:cs typeface="+mn-cs"/>
              </a:rPr>
              <a:t>Резиновые мячики для заучивания </a:t>
            </a:r>
            <a:r>
              <a:rPr lang="ru-RU" sz="28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ea typeface="+mn-ea"/>
                <a:cs typeface="+mn-cs"/>
              </a:rPr>
              <a:t>стихов</a:t>
            </a:r>
            <a:r>
              <a:rPr lang="ru-RU" sz="1600" b="0" dirty="0">
                <a:solidFill>
                  <a:schemeClr val="accent6">
                    <a:lumMod val="60000"/>
                    <a:lumOff val="40000"/>
                  </a:schemeClr>
                </a:solidFill>
                <a:ea typeface="+mn-ea"/>
                <a:cs typeface="+mn-cs"/>
              </a:rPr>
              <a:t/>
            </a:r>
            <a:br>
              <a:rPr lang="ru-RU" sz="1600" b="0" dirty="0">
                <a:solidFill>
                  <a:schemeClr val="accent6">
                    <a:lumMod val="60000"/>
                    <a:lumOff val="40000"/>
                  </a:schemeClr>
                </a:solidFill>
                <a:ea typeface="+mn-ea"/>
                <a:cs typeface="+mn-cs"/>
              </a:rPr>
            </a:br>
            <a:endParaRPr lang="ru-RU" sz="24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044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80686" y="2060848"/>
            <a:ext cx="3718990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4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060848"/>
            <a:ext cx="4676775" cy="3614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220072" y="836712"/>
            <a:ext cx="35283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i="1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alibri"/>
                <a:ea typeface="+mj-ea"/>
                <a:cs typeface="+mj-cs"/>
              </a:rPr>
              <a:t>Послоговое</a:t>
            </a:r>
            <a:r>
              <a:rPr lang="ru-RU" sz="28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alibri"/>
                <a:ea typeface="+mj-ea"/>
                <a:cs typeface="+mj-cs"/>
              </a:rPr>
              <a:t> чтение</a:t>
            </a:r>
            <a:endParaRPr lang="ru-RU" sz="20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352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14375"/>
          </a:xfrm>
          <a:noFill/>
        </p:spPr>
        <p:txBody>
          <a:bodyPr/>
          <a:lstStyle/>
          <a:p>
            <a:pPr eaLnBrk="1" hangingPunct="1"/>
            <a:r>
              <a:rPr lang="ru-RU" sz="36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Сенсорные тренажеры</a:t>
            </a:r>
          </a:p>
        </p:txBody>
      </p:sp>
      <p:pic>
        <p:nvPicPr>
          <p:cNvPr id="9" name="Picture 4" descr="47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l="15060" r="53107" b="47789"/>
          <a:stretch>
            <a:fillRect/>
          </a:stretch>
        </p:blipFill>
        <p:spPr>
          <a:xfrm>
            <a:off x="698834" y="836712"/>
            <a:ext cx="2520280" cy="3110850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8676" name="Text Box 14"/>
          <p:cNvSpPr txBox="1">
            <a:spLocks noChangeArrowheads="1"/>
          </p:cNvSpPr>
          <p:nvPr/>
        </p:nvSpPr>
        <p:spPr bwMode="auto">
          <a:xfrm>
            <a:off x="1958975" y="5322888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ru-RU" b="0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518" y="4104038"/>
            <a:ext cx="3328913" cy="26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42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7007" y="673605"/>
            <a:ext cx="2475983" cy="2107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4766" y="2780928"/>
            <a:ext cx="4680467" cy="4077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121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85813"/>
          </a:xfrm>
        </p:spPr>
        <p:txBody>
          <a:bodyPr/>
          <a:lstStyle/>
          <a:p>
            <a:r>
              <a:rPr lang="ru-RU" sz="36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Экологическое панно</a:t>
            </a:r>
          </a:p>
        </p:txBody>
      </p:sp>
      <p:pic>
        <p:nvPicPr>
          <p:cNvPr id="48131" name="Picture 6" descr="EKOLPANNO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lum bright="-18000" contrast="24000"/>
          </a:blip>
          <a:srcRect b="10218"/>
          <a:stretch>
            <a:fillRect/>
          </a:stretch>
        </p:blipFill>
        <p:spPr>
          <a:xfrm>
            <a:off x="251520" y="692696"/>
            <a:ext cx="4338153" cy="3384376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1" descr="IMG_1377.JPG"/>
          <p:cNvPicPr>
            <a:picLocks noChangeAspect="1"/>
          </p:cNvPicPr>
          <p:nvPr/>
        </p:nvPicPr>
        <p:blipFill>
          <a:blip r:embed="rId3" cstate="print"/>
          <a:srcRect l="11024"/>
          <a:stretch>
            <a:fillRect/>
          </a:stretch>
        </p:blipFill>
        <p:spPr bwMode="auto">
          <a:xfrm>
            <a:off x="4572000" y="3356992"/>
            <a:ext cx="4324235" cy="324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14377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39824"/>
          </a:xfrm>
        </p:spPr>
        <p:txBody>
          <a:bodyPr/>
          <a:lstStyle/>
          <a:p>
            <a:r>
              <a:rPr lang="ru-RU" sz="2800" b="1" i="1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</a:rPr>
              <a:t>Здоровьесберегающие</a:t>
            </a:r>
            <a:r>
              <a:rPr lang="ru-RU" sz="28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</a:rPr>
              <a:t> методики</a:t>
            </a:r>
            <a:br>
              <a:rPr lang="ru-RU" sz="28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</a:rPr>
            </a:br>
            <a:r>
              <a:rPr lang="ru-RU" sz="28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</a:rPr>
              <a:t>В.Ф. Базарного в школе</a:t>
            </a:r>
          </a:p>
        </p:txBody>
      </p:sp>
      <p:sp>
        <p:nvSpPr>
          <p:cNvPr id="36867" name="Rectangle 3"/>
          <p:cNvSpPr>
            <a:spLocks noGrp="1"/>
          </p:cNvSpPr>
          <p:nvPr>
            <p:ph idx="1"/>
          </p:nvPr>
        </p:nvSpPr>
        <p:spPr>
          <a:xfrm>
            <a:off x="5868144" y="1287463"/>
            <a:ext cx="3096344" cy="5286375"/>
          </a:xfrm>
        </p:spPr>
        <p:txBody>
          <a:bodyPr>
            <a:normAutofit fontScale="92500" lnSpcReduction="10000"/>
          </a:bodyPr>
          <a:lstStyle/>
          <a:p>
            <a:pPr lvl="0">
              <a:buFont typeface="Wingdings" pitchFamily="2" charset="2"/>
              <a:buChar char="q"/>
            </a:pPr>
            <a:r>
              <a:rPr lang="ru-RU" sz="2400" b="1" i="1" dirty="0">
                <a:solidFill>
                  <a:prstClr val="white"/>
                </a:solidFill>
                <a:latin typeface="Arial" charset="0"/>
              </a:rPr>
              <a:t>режим периодически меняющихся динамических поз</a:t>
            </a:r>
          </a:p>
          <a:p>
            <a:pPr lvl="0">
              <a:buFont typeface="Wingdings" pitchFamily="2" charset="2"/>
              <a:buChar char="q"/>
            </a:pPr>
            <a:r>
              <a:rPr lang="ru-RU" sz="2400" b="1" i="1" dirty="0">
                <a:solidFill>
                  <a:prstClr val="white"/>
                </a:solidFill>
                <a:latin typeface="Arial" charset="0"/>
              </a:rPr>
              <a:t>эргономическая мебель</a:t>
            </a:r>
          </a:p>
          <a:p>
            <a:pPr>
              <a:spcBef>
                <a:spcPct val="0"/>
              </a:spcBef>
              <a:buFont typeface="Wingdings" pitchFamily="2" charset="2"/>
              <a:buChar char="q"/>
            </a:pPr>
            <a:r>
              <a:rPr lang="ru-RU" sz="2400" b="1" i="1" dirty="0" smtClean="0">
                <a:solidFill>
                  <a:schemeClr val="bg1"/>
                </a:solidFill>
                <a:latin typeface="Arial" charset="0"/>
              </a:rPr>
              <a:t>напольные конторки  и массажные коврики</a:t>
            </a:r>
          </a:p>
          <a:p>
            <a:pPr>
              <a:spcBef>
                <a:spcPct val="0"/>
              </a:spcBef>
              <a:buFont typeface="Wingdings" pitchFamily="2" charset="2"/>
              <a:buChar char="q"/>
            </a:pPr>
            <a:r>
              <a:rPr lang="ru-RU" sz="2400" b="1" i="1" dirty="0" smtClean="0">
                <a:solidFill>
                  <a:schemeClr val="bg1"/>
                </a:solidFill>
                <a:latin typeface="Arial" charset="0"/>
              </a:rPr>
              <a:t>электронная система «Бегущие огоньки»</a:t>
            </a:r>
          </a:p>
          <a:p>
            <a:pPr>
              <a:spcBef>
                <a:spcPct val="0"/>
              </a:spcBef>
              <a:buFont typeface="Wingdings" pitchFamily="2" charset="2"/>
              <a:buChar char="q"/>
            </a:pPr>
            <a:r>
              <a:rPr lang="ru-RU" sz="2400" b="1" i="1" dirty="0" smtClean="0">
                <a:solidFill>
                  <a:schemeClr val="bg1"/>
                </a:solidFill>
                <a:latin typeface="Arial" charset="0"/>
              </a:rPr>
              <a:t>зрительные   стадионы</a:t>
            </a:r>
          </a:p>
          <a:p>
            <a:pPr>
              <a:spcBef>
                <a:spcPct val="0"/>
              </a:spcBef>
              <a:buFont typeface="Wingdings" pitchFamily="2" charset="2"/>
              <a:buChar char="Ø"/>
            </a:pPr>
            <a:endParaRPr lang="ru-RU" sz="2400" b="1" i="1" dirty="0" smtClean="0">
              <a:solidFill>
                <a:srgbClr val="7030A0"/>
              </a:solidFill>
              <a:latin typeface="Arial" charset="0"/>
            </a:endParaRPr>
          </a:p>
        </p:txBody>
      </p:sp>
      <p:pic>
        <p:nvPicPr>
          <p:cNvPr id="3" name="Рисунок 2" descr="IMG_939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72728" y="4447552"/>
            <a:ext cx="2603764" cy="19458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3010" name="Рисунок 1" descr="IMG_1445.JPG"/>
          <p:cNvPicPr>
            <a:picLocks noChangeAspect="1"/>
          </p:cNvPicPr>
          <p:nvPr/>
        </p:nvPicPr>
        <p:blipFill>
          <a:blip r:embed="rId3" cstate="print"/>
          <a:srcRect l="6299" r="4331"/>
          <a:stretch>
            <a:fillRect/>
          </a:stretch>
        </p:blipFill>
        <p:spPr bwMode="auto">
          <a:xfrm>
            <a:off x="1979712" y="980728"/>
            <a:ext cx="3744416" cy="32407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96432"/>
            <a:ext cx="2301612" cy="3261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39824"/>
          </a:xfrm>
        </p:spPr>
        <p:txBody>
          <a:bodyPr/>
          <a:lstStyle/>
          <a:p>
            <a:r>
              <a:rPr lang="ru-RU" sz="2800" b="1" i="1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</a:rPr>
              <a:t>Здоровьесберегающие</a:t>
            </a:r>
            <a:r>
              <a:rPr lang="ru-RU" sz="28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</a:rPr>
              <a:t> методики</a:t>
            </a:r>
            <a:br>
              <a:rPr lang="ru-RU" sz="28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</a:rPr>
            </a:br>
            <a:r>
              <a:rPr lang="ru-RU" sz="28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</a:rPr>
              <a:t>В.Ф. Базарного в школе</a:t>
            </a:r>
          </a:p>
        </p:txBody>
      </p:sp>
      <p:sp>
        <p:nvSpPr>
          <p:cNvPr id="36867" name="Rectangle 3"/>
          <p:cNvSpPr>
            <a:spLocks noGrp="1"/>
          </p:cNvSpPr>
          <p:nvPr>
            <p:ph idx="1"/>
          </p:nvPr>
        </p:nvSpPr>
        <p:spPr>
          <a:xfrm>
            <a:off x="5868144" y="1287463"/>
            <a:ext cx="3096344" cy="5286375"/>
          </a:xfrm>
        </p:spPr>
        <p:txBody>
          <a:bodyPr>
            <a:normAutofit fontScale="92500" lnSpcReduction="10000"/>
          </a:bodyPr>
          <a:lstStyle/>
          <a:p>
            <a:pPr lvl="0">
              <a:buFont typeface="Wingdings" pitchFamily="2" charset="2"/>
              <a:buChar char="q"/>
            </a:pPr>
            <a:r>
              <a:rPr lang="ru-RU" sz="2400" b="1" i="1" dirty="0">
                <a:solidFill>
                  <a:prstClr val="white"/>
                </a:solidFill>
                <a:latin typeface="Arial" charset="0"/>
              </a:rPr>
              <a:t>режим периодически меняющихся динамических поз</a:t>
            </a:r>
          </a:p>
          <a:p>
            <a:pPr lvl="0">
              <a:buFont typeface="Wingdings" pitchFamily="2" charset="2"/>
              <a:buChar char="q"/>
            </a:pPr>
            <a:r>
              <a:rPr lang="ru-RU" sz="2400" b="1" i="1" dirty="0">
                <a:solidFill>
                  <a:prstClr val="white"/>
                </a:solidFill>
                <a:latin typeface="Arial" charset="0"/>
              </a:rPr>
              <a:t>эргономическая мебель</a:t>
            </a:r>
          </a:p>
          <a:p>
            <a:pPr>
              <a:spcBef>
                <a:spcPct val="0"/>
              </a:spcBef>
              <a:buFont typeface="Wingdings" pitchFamily="2" charset="2"/>
              <a:buChar char="q"/>
            </a:pPr>
            <a:r>
              <a:rPr lang="ru-RU" sz="2400" b="1" i="1" dirty="0" smtClean="0">
                <a:solidFill>
                  <a:schemeClr val="bg1"/>
                </a:solidFill>
                <a:latin typeface="Arial" charset="0"/>
              </a:rPr>
              <a:t>напольные конторки  и массажные коврики</a:t>
            </a:r>
          </a:p>
          <a:p>
            <a:pPr>
              <a:spcBef>
                <a:spcPct val="0"/>
              </a:spcBef>
              <a:buFont typeface="Wingdings" pitchFamily="2" charset="2"/>
              <a:buChar char="q"/>
            </a:pPr>
            <a:r>
              <a:rPr lang="ru-RU" sz="2400" b="1" i="1" dirty="0" smtClean="0">
                <a:solidFill>
                  <a:schemeClr val="bg1"/>
                </a:solidFill>
                <a:latin typeface="Arial" charset="0"/>
              </a:rPr>
              <a:t>электронная система «Бегущие огоньки»</a:t>
            </a:r>
          </a:p>
          <a:p>
            <a:pPr>
              <a:spcBef>
                <a:spcPct val="0"/>
              </a:spcBef>
              <a:buFont typeface="Wingdings" pitchFamily="2" charset="2"/>
              <a:buChar char="q"/>
            </a:pPr>
            <a:r>
              <a:rPr lang="ru-RU" sz="2400" b="1" i="1" dirty="0" smtClean="0">
                <a:solidFill>
                  <a:schemeClr val="bg1"/>
                </a:solidFill>
                <a:latin typeface="Arial" charset="0"/>
              </a:rPr>
              <a:t>зрительные   стадионы</a:t>
            </a:r>
          </a:p>
          <a:p>
            <a:pPr>
              <a:spcBef>
                <a:spcPct val="0"/>
              </a:spcBef>
              <a:buFont typeface="Wingdings" pitchFamily="2" charset="2"/>
              <a:buChar char="Ø"/>
            </a:pPr>
            <a:endParaRPr lang="ru-RU" sz="2400" b="1" i="1" dirty="0" smtClean="0">
              <a:solidFill>
                <a:srgbClr val="7030A0"/>
              </a:solidFill>
              <a:latin typeface="Arial" charset="0"/>
            </a:endParaRPr>
          </a:p>
        </p:txBody>
      </p:sp>
      <p:pic>
        <p:nvPicPr>
          <p:cNvPr id="3" name="Рисунок 2" descr="IMG_939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72728" y="4447552"/>
            <a:ext cx="2603764" cy="19458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3010" name="Рисунок 1" descr="IMG_1445.JPG"/>
          <p:cNvPicPr>
            <a:picLocks noChangeAspect="1"/>
          </p:cNvPicPr>
          <p:nvPr/>
        </p:nvPicPr>
        <p:blipFill>
          <a:blip r:embed="rId3" cstate="print"/>
          <a:srcRect l="6299" r="4331"/>
          <a:stretch>
            <a:fillRect/>
          </a:stretch>
        </p:blipFill>
        <p:spPr bwMode="auto">
          <a:xfrm>
            <a:off x="1979712" y="980728"/>
            <a:ext cx="3744416" cy="32407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96432"/>
            <a:ext cx="2301612" cy="3261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1175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dirty="0">
                <a:solidFill>
                  <a:schemeClr val="bg1"/>
                </a:solidFill>
              </a:rPr>
              <a:t>Муниципальное общеобразовательное учреждение «НАЧАЛЬНАЯ ШКОЛА-ДЕТСКИЙ САД №115»  </a:t>
            </a:r>
            <a:r>
              <a:rPr lang="ru-RU" b="1" dirty="0">
                <a:solidFill>
                  <a:schemeClr val="bg1"/>
                </a:solidFill>
              </a:rPr>
              <a:t/>
            </a:r>
            <a:br>
              <a:rPr lang="ru-RU" b="1" dirty="0">
                <a:solidFill>
                  <a:schemeClr val="bg1"/>
                </a:solidFill>
              </a:rPr>
            </a:b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600200"/>
            <a:ext cx="8784976" cy="5141168"/>
          </a:xfrm>
        </p:spPr>
        <p:txBody>
          <a:bodyPr/>
          <a:lstStyle/>
          <a:p>
            <a:pPr marL="0" indent="0" algn="ctr">
              <a:spcAft>
                <a:spcPts val="0"/>
              </a:spcAft>
              <a:buNone/>
            </a:pPr>
            <a:r>
              <a:rPr lang="ru-RU" sz="36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«</a:t>
            </a:r>
            <a:r>
              <a:rPr lang="ru-RU" sz="3600" b="1" i="1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Здоровьесберегающие</a:t>
            </a:r>
            <a:r>
              <a:rPr lang="ru-RU" sz="36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ru-RU" sz="3600" b="1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и </a:t>
            </a:r>
            <a:r>
              <a:rPr lang="ru-RU" sz="3600" b="1" i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здоровьеформирующие</a:t>
            </a:r>
            <a:r>
              <a:rPr lang="ru-RU" sz="3600" b="1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 технологии </a:t>
            </a:r>
          </a:p>
          <a:p>
            <a:pPr marL="0" indent="0" algn="ctr">
              <a:spcAft>
                <a:spcPts val="0"/>
              </a:spcAft>
              <a:buNone/>
            </a:pPr>
            <a:r>
              <a:rPr lang="ru-RU" sz="3600" b="1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в образовательной деятельности </a:t>
            </a:r>
          </a:p>
          <a:p>
            <a:pPr marL="0" indent="0" algn="ctr">
              <a:spcAft>
                <a:spcPts val="0"/>
              </a:spcAft>
              <a:buNone/>
            </a:pPr>
            <a:r>
              <a:rPr lang="ru-RU" sz="3600" b="1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детского сада»</a:t>
            </a:r>
          </a:p>
          <a:p>
            <a:pPr algn="ctr">
              <a:spcAft>
                <a:spcPts val="0"/>
              </a:spcAft>
            </a:pPr>
            <a:endParaRPr lang="ru-RU" dirty="0">
              <a:solidFill>
                <a:schemeClr val="bg1"/>
              </a:solidFill>
              <a:latin typeface="Times New Roman"/>
              <a:ea typeface="Times New Roman"/>
            </a:endParaRPr>
          </a:p>
          <a:p>
            <a:pPr marL="0" indent="0" algn="ctr">
              <a:spcAft>
                <a:spcPts val="0"/>
              </a:spcAft>
              <a:buNone/>
            </a:pPr>
            <a:endParaRPr lang="ru-RU" sz="2400" dirty="0" smtClean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marL="0" indent="0" algn="ctr">
              <a:spcAft>
                <a:spcPts val="0"/>
              </a:spcAft>
              <a:buNone/>
            </a:pPr>
            <a:r>
              <a:rPr lang="ru-RU" sz="24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15 </a:t>
            </a:r>
            <a:r>
              <a:rPr lang="ru-RU" sz="2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сентября 2016 года</a:t>
            </a:r>
          </a:p>
          <a:p>
            <a:pPr marL="0" indent="0" algn="ctr">
              <a:spcAft>
                <a:spcPts val="0"/>
              </a:spcAft>
              <a:buNone/>
            </a:pPr>
            <a:r>
              <a:rPr lang="ru-RU" sz="2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г</a:t>
            </a:r>
            <a:r>
              <a:rPr lang="ru-RU" sz="24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ород Ярославль </a:t>
            </a:r>
            <a:endParaRPr lang="ru-RU" sz="24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endParaRPr lang="ru-RU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007" y="260648"/>
            <a:ext cx="938478" cy="1734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0666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85813"/>
          </a:xfrm>
        </p:spPr>
        <p:txBody>
          <a:bodyPr/>
          <a:lstStyle/>
          <a:p>
            <a:pPr eaLnBrk="1" hangingPunct="1"/>
            <a:r>
              <a:rPr lang="ru-RU" sz="32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Параллельно-раздельное воспитание и обучение</a:t>
            </a:r>
          </a:p>
        </p:txBody>
      </p:sp>
      <p:pic>
        <p:nvPicPr>
          <p:cNvPr id="51203" name="Picture 2" descr="C:\Users\Наталья\Desktop\фоны\здоровье\tanec_ritmika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t="5088"/>
          <a:stretch>
            <a:fillRect/>
          </a:stretch>
        </p:blipFill>
        <p:spPr>
          <a:xfrm>
            <a:off x="4716016" y="892310"/>
            <a:ext cx="4221994" cy="27360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04" name="Picture 3" descr="C:\Users\Наталья\Desktop\фоны\здоровье\barnefotball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179512" y="3789040"/>
            <a:ext cx="4536504" cy="29163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5111552" y="5157192"/>
            <a:ext cx="40324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i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Принцип  </a:t>
            </a:r>
          </a:p>
          <a:p>
            <a:pPr algn="ctr"/>
            <a:r>
              <a:rPr lang="ru-RU" sz="2400" i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«Не навреди»</a:t>
            </a:r>
            <a:endParaRPr lang="ru-RU" sz="2400" i="1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372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0" descr="дети 04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77" r="6172"/>
          <a:stretch>
            <a:fillRect/>
          </a:stretch>
        </p:blipFill>
        <p:spPr>
          <a:xfrm>
            <a:off x="395288" y="260350"/>
            <a:ext cx="4464050" cy="35750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315" name="Picture 14" descr="дети 06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4"/>
          <a:stretch>
            <a:fillRect/>
          </a:stretch>
        </p:blipFill>
        <p:spPr bwMode="auto">
          <a:xfrm>
            <a:off x="3924300" y="3176588"/>
            <a:ext cx="5003800" cy="34432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753679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ChangeArrowheads="1"/>
          </p:cNvSpPr>
          <p:nvPr/>
        </p:nvSpPr>
        <p:spPr bwMode="auto">
          <a:xfrm>
            <a:off x="350838" y="2855913"/>
            <a:ext cx="3889375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r>
              <a:rPr lang="ru-RU" sz="2000" b="1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до 1917 г.</a:t>
            </a:r>
          </a:p>
        </p:txBody>
      </p:sp>
      <p:sp>
        <p:nvSpPr>
          <p:cNvPr id="66563" name="Rectangle 3"/>
          <p:cNvSpPr>
            <a:spLocks noChangeArrowheads="1"/>
          </p:cNvSpPr>
          <p:nvPr/>
        </p:nvSpPr>
        <p:spPr bwMode="auto">
          <a:xfrm>
            <a:off x="4651375" y="3621088"/>
            <a:ext cx="4249738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r>
              <a:rPr lang="en-US" sz="2000" b="1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1918 </a:t>
            </a:r>
            <a:r>
              <a:rPr lang="ru-RU" sz="2000" b="1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г. </a:t>
            </a: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endParaRPr lang="ru-RU" sz="1600" b="1"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</p:txBody>
      </p:sp>
      <p:sp>
        <p:nvSpPr>
          <p:cNvPr id="66564" name="Rectangle 4"/>
          <p:cNvSpPr>
            <a:spLocks noChangeArrowheads="1"/>
          </p:cNvSpPr>
          <p:nvPr/>
        </p:nvSpPr>
        <p:spPr bwMode="auto">
          <a:xfrm>
            <a:off x="782638" y="4141788"/>
            <a:ext cx="4176712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r>
              <a:rPr lang="ru-RU" sz="2000" b="1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1943 г.</a:t>
            </a:r>
          </a:p>
        </p:txBody>
      </p:sp>
      <p:sp>
        <p:nvSpPr>
          <p:cNvPr id="66565" name="Rectangle 5"/>
          <p:cNvSpPr>
            <a:spLocks noChangeArrowheads="1"/>
          </p:cNvSpPr>
          <p:nvPr/>
        </p:nvSpPr>
        <p:spPr bwMode="auto">
          <a:xfrm>
            <a:off x="4722813" y="4981575"/>
            <a:ext cx="4176712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r>
              <a:rPr lang="ru-RU" sz="2000" b="1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1954 г.</a:t>
            </a:r>
            <a:endParaRPr lang="ru-RU" sz="1600" b="1"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</p:txBody>
      </p:sp>
      <p:sp>
        <p:nvSpPr>
          <p:cNvPr id="66566" name="Rectangle 6"/>
          <p:cNvSpPr>
            <a:spLocks noChangeArrowheads="1"/>
          </p:cNvSpPr>
          <p:nvPr/>
        </p:nvSpPr>
        <p:spPr bwMode="auto">
          <a:xfrm rot="-1370294">
            <a:off x="2328863" y="1560513"/>
            <a:ext cx="2808287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r>
              <a:rPr lang="ru-RU" sz="2000" b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   </a:t>
            </a:r>
            <a:r>
              <a:rPr lang="ru-RU" sz="2400" b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Параллельно-раздельное</a:t>
            </a:r>
          </a:p>
        </p:txBody>
      </p:sp>
      <p:sp>
        <p:nvSpPr>
          <p:cNvPr id="66567" name="Rectangle 7"/>
          <p:cNvSpPr>
            <a:spLocks noChangeArrowheads="1"/>
          </p:cNvSpPr>
          <p:nvPr/>
        </p:nvSpPr>
        <p:spPr bwMode="auto">
          <a:xfrm>
            <a:off x="4140200" y="3933825"/>
            <a:ext cx="4176713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endParaRPr lang="ru-RU" sz="1600" b="1"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</p:txBody>
      </p:sp>
      <p:sp>
        <p:nvSpPr>
          <p:cNvPr id="66568" name="Rectangle 8"/>
          <p:cNvSpPr>
            <a:spLocks noChangeArrowheads="1"/>
          </p:cNvSpPr>
          <p:nvPr/>
        </p:nvSpPr>
        <p:spPr bwMode="auto">
          <a:xfrm rot="-1427760">
            <a:off x="6207125" y="2486025"/>
            <a:ext cx="2808288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r>
              <a:rPr lang="ru-RU" sz="2000" b="1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   </a:t>
            </a:r>
            <a:r>
              <a:rPr lang="ru-RU" sz="2400" b="1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Смешаное</a:t>
            </a:r>
          </a:p>
        </p:txBody>
      </p:sp>
      <p:pic>
        <p:nvPicPr>
          <p:cNvPr id="14345" name="Picture 9" descr="кр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013" y="2857500"/>
            <a:ext cx="2808287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6" name="Picture 10" descr="кр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4725" y="4076700"/>
            <a:ext cx="2808288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7" name="Picture 11" descr="син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797425"/>
            <a:ext cx="295275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8" name="Picture 12" descr="син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357563"/>
            <a:ext cx="2952750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73" name="Rectangle 13"/>
          <p:cNvSpPr>
            <a:spLocks noChangeArrowheads="1"/>
          </p:cNvSpPr>
          <p:nvPr/>
        </p:nvSpPr>
        <p:spPr bwMode="auto">
          <a:xfrm>
            <a:off x="0" y="6381750"/>
            <a:ext cx="9144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>
              <a:defRPr/>
            </a:pPr>
            <a:endParaRPr lang="ru-RU" sz="1600"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</p:txBody>
      </p:sp>
      <p:sp>
        <p:nvSpPr>
          <p:cNvPr id="14350" name="Rectangle 14"/>
          <p:cNvSpPr>
            <a:spLocks noGrp="1" noChangeArrowheads="1"/>
          </p:cNvSpPr>
          <p:nvPr>
            <p:ph type="ctrTitle"/>
          </p:nvPr>
        </p:nvSpPr>
        <p:spPr>
          <a:xfrm>
            <a:off x="179388" y="333375"/>
            <a:ext cx="8964612" cy="1079500"/>
          </a:xfrm>
        </p:spPr>
        <p:txBody>
          <a:bodyPr/>
          <a:lstStyle/>
          <a:p>
            <a:r>
              <a:rPr lang="ru-RU" sz="360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Verdana" pitchFamily="34" charset="0"/>
              </a:rPr>
              <a:t/>
            </a:r>
            <a:br>
              <a:rPr lang="ru-RU" sz="360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Verdana" pitchFamily="34" charset="0"/>
              </a:rPr>
            </a:br>
            <a:r>
              <a:rPr lang="ru-RU" sz="3600" b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История параллельно - раздельного </a:t>
            </a:r>
            <a:br>
              <a:rPr lang="ru-RU" sz="3600" b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обучения  и  воспитания  в  России:</a:t>
            </a:r>
            <a:r>
              <a:rPr lang="ru-RU" sz="3200" b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200" b="1" smtClean="0">
              <a:solidFill>
                <a:schemeClr val="accent6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097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pPr eaLnBrk="1" hangingPunct="1"/>
            <a:r>
              <a:rPr lang="ru-RU" sz="32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cs typeface="Times New Roman" pitchFamily="18" charset="0"/>
              </a:rPr>
              <a:t>Влияние женщины на воспитание мальчика – эстафета женских рук</a:t>
            </a: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957683507"/>
              </p:ext>
            </p:extLst>
          </p:nvPr>
        </p:nvGraphicFramePr>
        <p:xfrm>
          <a:off x="431800" y="1589088"/>
          <a:ext cx="8208963" cy="44640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2406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4"/>
          <p:cNvSpPr>
            <a:spLocks noGrp="1" noChangeArrowheads="1"/>
          </p:cNvSpPr>
          <p:nvPr>
            <p:ph type="title" sz="quarter" idx="4294967295"/>
          </p:nvPr>
        </p:nvSpPr>
        <p:spPr>
          <a:xfrm>
            <a:off x="428625" y="-214313"/>
            <a:ext cx="8229600" cy="1384301"/>
          </a:xfrm>
          <a:noFill/>
        </p:spPr>
        <p:txBody>
          <a:bodyPr/>
          <a:lstStyle/>
          <a:p>
            <a:pPr eaLnBrk="1" hangingPunct="1"/>
            <a:r>
              <a:rPr lang="ru-RU" sz="40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cs typeface="Times New Roman" pitchFamily="18" charset="0"/>
              </a:rPr>
              <a:t>Гендерные смещения</a:t>
            </a:r>
          </a:p>
        </p:txBody>
      </p:sp>
      <p:pic>
        <p:nvPicPr>
          <p:cNvPr id="15363" name="Picture 12" descr="00022659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5750" y="1214438"/>
            <a:ext cx="2655888" cy="34559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364" name="Picture 7" descr="000197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7" r="11320"/>
          <a:stretch>
            <a:fillRect/>
          </a:stretch>
        </p:blipFill>
        <p:spPr bwMode="auto">
          <a:xfrm>
            <a:off x="6072188" y="1214438"/>
            <a:ext cx="2832100" cy="35290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5365" name="Picture 10" descr="0002285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85"/>
          <a:stretch>
            <a:fillRect/>
          </a:stretch>
        </p:blipFill>
        <p:spPr bwMode="auto">
          <a:xfrm>
            <a:off x="3214688" y="3357563"/>
            <a:ext cx="2644775" cy="33162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871867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4"/>
          <p:cNvSpPr>
            <a:spLocks noGrp="1" noChangeArrowheads="1"/>
          </p:cNvSpPr>
          <p:nvPr>
            <p:ph type="title" sz="quarter" idx="4294967295"/>
          </p:nvPr>
        </p:nvSpPr>
        <p:spPr>
          <a:xfrm>
            <a:off x="468313" y="0"/>
            <a:ext cx="8229600" cy="1384300"/>
          </a:xfrm>
          <a:noFill/>
        </p:spPr>
        <p:txBody>
          <a:bodyPr/>
          <a:lstStyle/>
          <a:p>
            <a:pPr eaLnBrk="1" hangingPunct="1"/>
            <a:r>
              <a:rPr lang="ru-RU" sz="40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  <a:cs typeface="Times New Roman" pitchFamily="18" charset="0"/>
              </a:rPr>
              <a:t>Гендерные смещения</a:t>
            </a:r>
          </a:p>
        </p:txBody>
      </p:sp>
      <p:pic>
        <p:nvPicPr>
          <p:cNvPr id="16387" name="Picture 9" descr="00032787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27538" y="1989138"/>
            <a:ext cx="3751262" cy="29162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388" name="Picture 7" descr="_MG_8023-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1785938"/>
            <a:ext cx="3090862" cy="46434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218897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571500" y="214313"/>
            <a:ext cx="8229600" cy="1143000"/>
          </a:xfrm>
        </p:spPr>
        <p:txBody>
          <a:bodyPr/>
          <a:lstStyle/>
          <a:p>
            <a:r>
              <a:rPr lang="ru-RU" sz="40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cs typeface="Times New Roman" pitchFamily="18" charset="0"/>
              </a:rPr>
              <a:t>Патологии беременности</a:t>
            </a:r>
          </a:p>
        </p:txBody>
      </p:sp>
      <p:pic>
        <p:nvPicPr>
          <p:cNvPr id="17411" name="Picture 9" descr="29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67288" y="1600200"/>
            <a:ext cx="3398837" cy="45307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412" name="Picture 10" descr="00019435"/>
          <p:cNvPicPr>
            <a:picLocks noChangeAspect="1" noChangeArrowheads="1"/>
          </p:cNvPicPr>
          <p:nvPr/>
        </p:nvPicPr>
        <p:blipFill>
          <a:blip r:embed="rId3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628775"/>
            <a:ext cx="3997325" cy="44640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375363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Наталья\Desktop\фоны\мудрость\здоровье\bolee_poloviny_kuzbassovtsev_dovolny_zhizny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83300"/>
            <a:ext cx="8458200" cy="60721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21916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Наталья\Desktop\сканир\Изображение 0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0" y="1714500"/>
            <a:ext cx="3388940" cy="48577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1747" name="Picture 3" descr="C:\Users\Наталья\Desktop\сканир\Изображение 03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683"/>
          <a:stretch/>
        </p:blipFill>
        <p:spPr bwMode="auto">
          <a:xfrm>
            <a:off x="683568" y="1714500"/>
            <a:ext cx="3600400" cy="48577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7652" name="TextBox 3"/>
          <p:cNvSpPr txBox="1">
            <a:spLocks noChangeArrowheads="1"/>
          </p:cNvSpPr>
          <p:nvPr/>
        </p:nvSpPr>
        <p:spPr bwMode="auto">
          <a:xfrm>
            <a:off x="1" y="188640"/>
            <a:ext cx="9144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sz="3600" i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alibri"/>
              </a:rPr>
              <a:t>Символы мужественности и женственности</a:t>
            </a:r>
          </a:p>
        </p:txBody>
      </p:sp>
    </p:spTree>
    <p:extLst>
      <p:ext uri="{BB962C8B-B14F-4D97-AF65-F5344CB8AC3E}">
        <p14:creationId xmlns:p14="http://schemas.microsoft.com/office/powerpoint/2010/main" val="241432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1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20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48680"/>
            <a:ext cx="9144000" cy="504056"/>
          </a:xfrm>
        </p:spPr>
        <p:txBody>
          <a:bodyPr/>
          <a:lstStyle/>
          <a:p>
            <a:pPr lvl="0"/>
            <a:r>
              <a:rPr lang="ru-RU" sz="32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Предметно развивающая среда для </a:t>
            </a:r>
            <a:r>
              <a:rPr lang="ru-RU" sz="3200" b="1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девочек</a:t>
            </a:r>
            <a:br>
              <a:rPr lang="ru-RU" sz="3200" b="1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</a:br>
            <a:endParaRPr lang="ru-RU" sz="6000" i="1" dirty="0">
              <a:solidFill>
                <a:schemeClr val="accent6">
                  <a:lumMod val="60000"/>
                  <a:lumOff val="40000"/>
                </a:schemeClr>
              </a:solidFill>
              <a:latin typeface="+mn-lt"/>
            </a:endParaRPr>
          </a:p>
        </p:txBody>
      </p:sp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284984"/>
            <a:ext cx="4881693" cy="32527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8306" name="Picture 2" descr="C:\Users\Наталья\Desktop\Общая папка\Буклет\P51804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80728"/>
            <a:ext cx="4547337" cy="30243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577463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0" y="295592"/>
            <a:ext cx="9112250" cy="1175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lvl="0" algn="ctr" eaLnBrk="1" fontAlgn="auto" hangingPunct="1">
              <a:spcBef>
                <a:spcPct val="20000"/>
              </a:spcBef>
              <a:spcAft>
                <a:spcPts val="0"/>
              </a:spcAft>
            </a:pPr>
            <a:r>
              <a:rPr lang="ru-RU" sz="32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Открытие  </a:t>
            </a:r>
            <a:r>
              <a:rPr lang="ru-RU" sz="32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</a:rPr>
              <a:t>детского </a:t>
            </a:r>
            <a:r>
              <a:rPr lang="ru-RU" sz="3200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</a:rPr>
              <a:t>сада №115</a:t>
            </a:r>
            <a:r>
              <a:rPr lang="ru-RU" sz="3200" b="0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</a:rPr>
              <a:t> </a:t>
            </a:r>
            <a:endParaRPr lang="ru-RU" sz="3200" b="0" i="1" dirty="0" smtClean="0">
              <a:solidFill>
                <a:schemeClr val="accent6">
                  <a:lumMod val="60000"/>
                  <a:lumOff val="40000"/>
                </a:schemeClr>
              </a:solidFill>
              <a:latin typeface="Arial" charset="0"/>
            </a:endParaRPr>
          </a:p>
          <a:p>
            <a:pPr lvl="0" algn="ctr" eaLnBrk="1" fontAlgn="auto" hangingPunct="1">
              <a:spcBef>
                <a:spcPct val="20000"/>
              </a:spcBef>
              <a:spcAft>
                <a:spcPts val="0"/>
              </a:spcAft>
            </a:pPr>
            <a:r>
              <a:rPr lang="ru-RU" sz="32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19 </a:t>
            </a:r>
            <a:r>
              <a:rPr lang="ru-RU" sz="3200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ноября 1992 год</a:t>
            </a:r>
            <a:endParaRPr lang="ru-RU" sz="3200" b="0" i="1" dirty="0">
              <a:solidFill>
                <a:schemeClr val="accent6">
                  <a:lumMod val="60000"/>
                  <a:lumOff val="40000"/>
                </a:schemeClr>
              </a:solidFill>
              <a:latin typeface="Arial" charset="0"/>
            </a:endParaRPr>
          </a:p>
        </p:txBody>
      </p:sp>
      <p:pic>
        <p:nvPicPr>
          <p:cNvPr id="20483" name="Picture 3" descr="дети 026"/>
          <p:cNvPicPr>
            <a:picLocks noChangeAspect="1" noChangeArrowheads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 bwMode="auto">
          <a:xfrm>
            <a:off x="304878" y="1541615"/>
            <a:ext cx="8515594" cy="515509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88" y="2722892"/>
            <a:ext cx="5645046" cy="4135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625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0840" y="0"/>
            <a:ext cx="5886109" cy="4005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2162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76672"/>
            <a:ext cx="9144000" cy="1012974"/>
          </a:xfrm>
        </p:spPr>
        <p:txBody>
          <a:bodyPr/>
          <a:lstStyle/>
          <a:p>
            <a:pPr lvl="0" algn="l"/>
            <a:r>
              <a:rPr lang="ru-RU" sz="32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Предметно развивающая среда для </a:t>
            </a:r>
            <a:r>
              <a:rPr lang="ru-RU" sz="3200" b="1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мальчиков</a:t>
            </a:r>
            <a:br>
              <a:rPr lang="ru-RU" sz="3200" b="1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</a:br>
            <a:endParaRPr lang="ru-RU" sz="6000" i="1" dirty="0">
              <a:solidFill>
                <a:schemeClr val="accent6">
                  <a:lumMod val="60000"/>
                  <a:lumOff val="40000"/>
                </a:schemeClr>
              </a:solidFill>
              <a:latin typeface="+mn-lt"/>
            </a:endParaRPr>
          </a:p>
        </p:txBody>
      </p:sp>
      <p:pic>
        <p:nvPicPr>
          <p:cNvPr id="972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223" y="3140968"/>
            <a:ext cx="5434886" cy="352839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52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836712"/>
            <a:ext cx="5546266" cy="3681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8320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39974"/>
            <a:ext cx="8229600" cy="1143000"/>
          </a:xfrm>
        </p:spPr>
        <p:txBody>
          <a:bodyPr/>
          <a:lstStyle/>
          <a:p>
            <a:pPr marL="342900" lvl="0" indent="-342900" eaLnBrk="1" hangingPunct="1">
              <a:spcBef>
                <a:spcPts val="0"/>
              </a:spcBef>
            </a:pPr>
            <a:r>
              <a:rPr lang="ru-RU" sz="28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  <a:ea typeface="+mn-ea"/>
                <a:cs typeface="+mn-cs"/>
              </a:rPr>
              <a:t>3</a:t>
            </a:r>
            <a:r>
              <a:rPr lang="ru-RU" sz="36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  <a:ea typeface="+mn-ea"/>
                <a:cs typeface="+mn-cs"/>
              </a:rPr>
              <a:t>. </a:t>
            </a:r>
            <a:r>
              <a:rPr lang="ru-RU" sz="2800" b="1" i="1" dirty="0">
                <a:solidFill>
                  <a:schemeClr val="accent6">
                    <a:lumMod val="60000"/>
                    <a:lumOff val="40000"/>
                  </a:schemeClr>
                </a:solidFill>
                <a:ea typeface="+mn-ea"/>
                <a:cs typeface="+mn-cs"/>
              </a:rPr>
              <a:t>Реализация ФГОС в дошкольном и школьном отделениях посредством ТДМО </a:t>
            </a:r>
            <a:r>
              <a:rPr lang="ru-RU" sz="28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  <a:ea typeface="+mn-ea"/>
                <a:cs typeface="+mn-cs"/>
              </a:rPr>
              <a:t>профессора Л.Г</a:t>
            </a:r>
            <a:r>
              <a:rPr lang="ru-RU" sz="2800" b="1" i="1" dirty="0">
                <a:solidFill>
                  <a:schemeClr val="accent6">
                    <a:lumMod val="60000"/>
                    <a:lumOff val="40000"/>
                  </a:schemeClr>
                </a:solidFill>
                <a:ea typeface="+mn-ea"/>
                <a:cs typeface="+mn-cs"/>
              </a:rPr>
              <a:t>. </a:t>
            </a:r>
            <a:r>
              <a:rPr lang="ru-RU" sz="2800" b="1" i="1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ea typeface="+mn-ea"/>
                <a:cs typeface="+mn-cs"/>
              </a:rPr>
              <a:t>Петерсон</a:t>
            </a:r>
            <a:r>
              <a:rPr lang="ru-RU" sz="2800" b="1" i="1" dirty="0">
                <a:solidFill>
                  <a:schemeClr val="accent6">
                    <a:lumMod val="60000"/>
                    <a:lumOff val="40000"/>
                  </a:schemeClr>
                </a:solidFill>
                <a:ea typeface="+mn-ea"/>
                <a:cs typeface="+mn-cs"/>
              </a:rPr>
              <a:t/>
            </a:r>
            <a:br>
              <a:rPr lang="ru-RU" sz="2800" b="1" i="1" dirty="0">
                <a:solidFill>
                  <a:schemeClr val="accent6">
                    <a:lumMod val="60000"/>
                    <a:lumOff val="40000"/>
                  </a:schemeClr>
                </a:solidFill>
                <a:ea typeface="+mn-ea"/>
                <a:cs typeface="+mn-cs"/>
              </a:rPr>
            </a:br>
            <a:endParaRPr lang="ru-RU" sz="54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952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752" y="1196752"/>
            <a:ext cx="1725994" cy="144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523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682974"/>
            <a:ext cx="4065240" cy="40652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Прямоугольник 3"/>
          <p:cNvSpPr/>
          <p:nvPr/>
        </p:nvSpPr>
        <p:spPr>
          <a:xfrm>
            <a:off x="179512" y="2838431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i="1" dirty="0">
                <a:solidFill>
                  <a:schemeClr val="bg1"/>
                </a:solidFill>
              </a:rPr>
              <a:t>По заключению государственной СЭС РФ </a:t>
            </a:r>
            <a:r>
              <a:rPr lang="ru-RU" i="1" dirty="0" smtClean="0">
                <a:solidFill>
                  <a:schemeClr val="bg1"/>
                </a:solidFill>
              </a:rPr>
              <a:t> технология   </a:t>
            </a:r>
            <a:r>
              <a:rPr lang="ru-RU" i="1" dirty="0">
                <a:solidFill>
                  <a:schemeClr val="bg1"/>
                </a:solidFill>
              </a:rPr>
              <a:t>«Школа 2000</a:t>
            </a:r>
            <a:r>
              <a:rPr lang="ru-RU" i="1" dirty="0" smtClean="0">
                <a:solidFill>
                  <a:schemeClr val="bg1"/>
                </a:solidFill>
              </a:rPr>
              <a:t>...» признана </a:t>
            </a:r>
            <a:r>
              <a:rPr lang="ru-RU" i="1" dirty="0" err="1" smtClean="0">
                <a:solidFill>
                  <a:schemeClr val="bg1"/>
                </a:solidFill>
              </a:rPr>
              <a:t>здоровьесберегающей</a:t>
            </a:r>
            <a:r>
              <a:rPr lang="ru-RU" i="1" dirty="0">
                <a:solidFill>
                  <a:schemeClr val="bg1"/>
                </a:solidFill>
              </a:rPr>
              <a:t/>
            </a:r>
            <a:br>
              <a:rPr lang="ru-RU" i="1" dirty="0">
                <a:solidFill>
                  <a:schemeClr val="bg1"/>
                </a:solidFill>
              </a:rPr>
            </a:br>
            <a:r>
              <a:rPr lang="ru-RU" i="1" dirty="0">
                <a:solidFill>
                  <a:schemeClr val="bg1"/>
                </a:solidFill>
              </a:rPr>
              <a:t>Отмечена Премией Президента РФ в </a:t>
            </a:r>
            <a:r>
              <a:rPr lang="ru-RU" i="1" dirty="0" smtClean="0">
                <a:solidFill>
                  <a:schemeClr val="bg1"/>
                </a:solidFill>
              </a:rPr>
              <a:t>области  </a:t>
            </a:r>
            <a:r>
              <a:rPr lang="ru-RU" i="1" dirty="0">
                <a:solidFill>
                  <a:schemeClr val="bg1"/>
                </a:solidFill>
              </a:rPr>
              <a:t>образования за 2002 год</a:t>
            </a:r>
          </a:p>
        </p:txBody>
      </p:sp>
    </p:spTree>
    <p:extLst>
      <p:ext uri="{BB962C8B-B14F-4D97-AF65-F5344CB8AC3E}">
        <p14:creationId xmlns:p14="http://schemas.microsoft.com/office/powerpoint/2010/main" val="2764223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476672"/>
            <a:ext cx="8229600" cy="4525963"/>
          </a:xfrm>
        </p:spPr>
        <p:txBody>
          <a:bodyPr/>
          <a:lstStyle/>
          <a:p>
            <a:pPr marL="548640" indent="-411480" algn="ctr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Tx/>
              <a:buNone/>
              <a:defRPr/>
            </a:pPr>
            <a:r>
              <a:rPr lang="ru-RU" b="1" i="1" dirty="0">
                <a:solidFill>
                  <a:schemeClr val="bg1"/>
                </a:solidFill>
                <a:cs typeface="Arial" pitchFamily="34" charset="0"/>
              </a:rPr>
              <a:t>Метод обучения, при котором обучающийся не получает знания в готовом виде, а добывает их сам в процессе собственной познавательной деятельности называется </a:t>
            </a:r>
          </a:p>
          <a:p>
            <a:pPr marL="548640" indent="-411480" algn="ctr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Tx/>
              <a:buNone/>
              <a:defRPr/>
            </a:pPr>
            <a:r>
              <a:rPr lang="ru-RU" sz="3600" b="1" i="1" u="sng" dirty="0" err="1">
                <a:solidFill>
                  <a:schemeClr val="accent6">
                    <a:lumMod val="60000"/>
                    <a:lumOff val="40000"/>
                  </a:schemeClr>
                </a:solidFill>
                <a:cs typeface="Arial" pitchFamily="34" charset="0"/>
              </a:rPr>
              <a:t>деятельностным</a:t>
            </a:r>
            <a:r>
              <a:rPr lang="ru-RU" sz="3600" b="1" i="1" u="sng" dirty="0">
                <a:solidFill>
                  <a:schemeClr val="accent6">
                    <a:lumMod val="60000"/>
                    <a:lumOff val="40000"/>
                  </a:schemeClr>
                </a:solidFill>
                <a:cs typeface="Arial" pitchFamily="34" charset="0"/>
              </a:rPr>
              <a:t> методом</a:t>
            </a:r>
          </a:p>
        </p:txBody>
      </p:sp>
    </p:spTree>
    <p:extLst>
      <p:ext uri="{BB962C8B-B14F-4D97-AF65-F5344CB8AC3E}">
        <p14:creationId xmlns:p14="http://schemas.microsoft.com/office/powerpoint/2010/main" val="3617893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Девиз принципа деятельности</a:t>
            </a:r>
            <a:r>
              <a:rPr lang="ru-RU" sz="4000" dirty="0">
                <a:solidFill>
                  <a:srgbClr val="C00000"/>
                </a:solidFill>
              </a:rPr>
              <a:t/>
            </a:r>
            <a:br>
              <a:rPr lang="ru-RU" sz="4000" dirty="0">
                <a:solidFill>
                  <a:srgbClr val="C00000"/>
                </a:solidFill>
              </a:rPr>
            </a:b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052735"/>
            <a:ext cx="4408933" cy="2520279"/>
          </a:xfrm>
        </p:spPr>
        <p:txBody>
          <a:bodyPr/>
          <a:lstStyle/>
          <a:p>
            <a:pPr marL="137160" indent="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ru-RU" sz="2400" b="1" dirty="0" smtClean="0">
                <a:solidFill>
                  <a:schemeClr val="bg1"/>
                </a:solidFill>
              </a:rPr>
              <a:t>«</a:t>
            </a:r>
            <a:r>
              <a:rPr lang="ru-RU" sz="2400" b="1" dirty="0">
                <a:solidFill>
                  <a:schemeClr val="bg1"/>
                </a:solidFill>
              </a:rPr>
              <a:t>Думай</a:t>
            </a:r>
            <a:r>
              <a:rPr lang="ru-RU" sz="2400" b="1" dirty="0" smtClean="0">
                <a:solidFill>
                  <a:schemeClr val="bg1"/>
                </a:solidFill>
              </a:rPr>
              <a:t>,</a:t>
            </a:r>
          </a:p>
          <a:p>
            <a:pPr marL="137160" indent="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>
                <a:solidFill>
                  <a:schemeClr val="bg1"/>
                </a:solidFill>
              </a:rPr>
              <a:t>анализируй,</a:t>
            </a:r>
          </a:p>
          <a:p>
            <a:pPr marL="137160" indent="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ru-RU" sz="2400" b="1" dirty="0">
                <a:solidFill>
                  <a:schemeClr val="bg1"/>
                </a:solidFill>
              </a:rPr>
              <a:t> сопоставляй, </a:t>
            </a:r>
            <a:endParaRPr lang="ru-RU" sz="2400" b="1" dirty="0" smtClean="0">
              <a:solidFill>
                <a:schemeClr val="bg1"/>
              </a:solidFill>
            </a:endParaRPr>
          </a:p>
          <a:p>
            <a:pPr marL="137160" indent="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ru-RU" sz="2400" b="1" dirty="0" smtClean="0">
                <a:solidFill>
                  <a:schemeClr val="bg1"/>
                </a:solidFill>
              </a:rPr>
              <a:t>твори </a:t>
            </a:r>
            <a:r>
              <a:rPr lang="ru-RU" sz="2400" b="1" dirty="0">
                <a:solidFill>
                  <a:schemeClr val="bg1"/>
                </a:solidFill>
              </a:rPr>
              <a:t>и будь 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>
                <a:solidFill>
                  <a:schemeClr val="bg1"/>
                </a:solidFill>
              </a:rPr>
              <a:t>спокоен, уверен, </a:t>
            </a:r>
            <a:endParaRPr lang="ru-RU" sz="2400" b="1" dirty="0" smtClean="0">
              <a:solidFill>
                <a:schemeClr val="bg1"/>
              </a:solidFill>
            </a:endParaRPr>
          </a:p>
          <a:p>
            <a:pPr marL="137160" indent="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ru-RU" sz="2400" b="1" dirty="0" smtClean="0">
                <a:solidFill>
                  <a:schemeClr val="bg1"/>
                </a:solidFill>
              </a:rPr>
              <a:t>я </a:t>
            </a:r>
            <a:r>
              <a:rPr lang="ru-RU" sz="2400" b="1" dirty="0">
                <a:solidFill>
                  <a:schemeClr val="bg1"/>
                </a:solidFill>
              </a:rPr>
              <a:t>иду рядом</a:t>
            </a:r>
            <a:r>
              <a:rPr lang="ru-RU" sz="2400" b="1" dirty="0" smtClean="0">
                <a:solidFill>
                  <a:schemeClr val="bg1"/>
                </a:solidFill>
              </a:rPr>
              <a:t>»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437" y="836711"/>
            <a:ext cx="4627563" cy="3240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75" y="3429000"/>
            <a:ext cx="4340225" cy="3181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7114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Дидактические принципы - как</a:t>
            </a:r>
            <a:endParaRPr lang="ru-RU" b="1" i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36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педагогические </a:t>
            </a:r>
            <a:r>
              <a:rPr lang="ru-RU" sz="36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условия </a:t>
            </a:r>
            <a:r>
              <a:rPr lang="ru-RU" sz="3600" b="1" dirty="0">
                <a:solidFill>
                  <a:schemeClr val="bg1"/>
                </a:solidFill>
              </a:rPr>
              <a:t>реализации </a:t>
            </a:r>
            <a:r>
              <a:rPr lang="ru-RU" sz="3600" b="1" dirty="0" err="1">
                <a:solidFill>
                  <a:schemeClr val="bg1"/>
                </a:solidFill>
              </a:rPr>
              <a:t>деятельностного</a:t>
            </a:r>
            <a:r>
              <a:rPr lang="ru-RU" sz="3600" b="1" dirty="0">
                <a:solidFill>
                  <a:schemeClr val="bg1"/>
                </a:solidFill>
              </a:rPr>
              <a:t> метода, которые обеспечивают единство образовательного процесса, а также сохранения и поддержки здоровья детей.</a:t>
            </a:r>
          </a:p>
          <a:p>
            <a:endParaRPr lang="ru-RU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352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  <a:cs typeface="Arial" charset="0"/>
              </a:rPr>
              <a:t>Система дидактических принципов</a:t>
            </a:r>
            <a:br>
              <a:rPr lang="ru-RU" sz="3200" b="1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  <a:cs typeface="Arial" charset="0"/>
              </a:rPr>
            </a:br>
            <a:r>
              <a:rPr lang="ru-RU" sz="3200" b="1" i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  <a:cs typeface="Arial" charset="0"/>
              </a:rPr>
              <a:t>деятельностного</a:t>
            </a:r>
            <a:r>
              <a:rPr lang="ru-RU" sz="3200" b="1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  <a:cs typeface="Arial" charset="0"/>
              </a:rPr>
              <a:t> метода Л.Г. </a:t>
            </a:r>
            <a:r>
              <a:rPr lang="ru-RU" sz="3200" b="1" i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  <a:cs typeface="Arial" charset="0"/>
              </a:rPr>
              <a:t>Петерсон</a:t>
            </a:r>
            <a:r>
              <a:rPr lang="ru-RU" sz="3200" b="1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  <a:cs typeface="Arial" charset="0"/>
              </a:rPr>
              <a:t/>
            </a:r>
            <a:br>
              <a:rPr lang="ru-RU" sz="3200" b="1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  <a:cs typeface="Arial" charset="0"/>
              </a:rPr>
            </a:br>
            <a:endParaRPr lang="ru-RU" sz="3200" i="1" dirty="0">
              <a:solidFill>
                <a:schemeClr val="accent6">
                  <a:lumMod val="60000"/>
                  <a:lumOff val="40000"/>
                </a:schemeClr>
              </a:solidFill>
              <a:latin typeface="+mn-lt"/>
            </a:endParaRPr>
          </a:p>
        </p:txBody>
      </p:sp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609600" y="1481138"/>
            <a:ext cx="7489825" cy="4737100"/>
            <a:chOff x="414" y="624"/>
            <a:chExt cx="4921" cy="3309"/>
          </a:xfrm>
        </p:grpSpPr>
        <p:sp>
          <p:nvSpPr>
            <p:cNvPr id="5" name="Oval 4"/>
            <p:cNvSpPr>
              <a:spLocks noChangeArrowheads="1"/>
            </p:cNvSpPr>
            <p:nvPr/>
          </p:nvSpPr>
          <p:spPr bwMode="auto">
            <a:xfrm>
              <a:off x="3281" y="1054"/>
              <a:ext cx="1727" cy="976"/>
            </a:xfrm>
            <a:prstGeom prst="ellipse">
              <a:avLst/>
            </a:prstGeom>
            <a:solidFill>
              <a:srgbClr val="FFD6C1"/>
            </a:solidFill>
            <a:ln w="9525">
              <a:solidFill>
                <a:schemeClr val="accent6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ru-RU" b="0">
                <a:solidFill>
                  <a:prstClr val="white"/>
                </a:solidFill>
              </a:endParaRPr>
            </a:p>
          </p:txBody>
        </p:sp>
        <p:sp>
          <p:nvSpPr>
            <p:cNvPr id="6" name="Text Box 5"/>
            <p:cNvSpPr txBox="1">
              <a:spLocks noChangeArrowheads="1"/>
            </p:cNvSpPr>
            <p:nvPr/>
          </p:nvSpPr>
          <p:spPr bwMode="auto">
            <a:xfrm>
              <a:off x="3277" y="1055"/>
              <a:ext cx="1688" cy="8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>
                <a:spcBef>
                  <a:spcPts val="400"/>
                </a:spcBef>
                <a:defRPr/>
              </a:pPr>
              <a:r>
                <a:rPr lang="ru-RU" sz="900" dirty="0" smtClean="0">
                  <a:solidFill>
                    <a:srgbClr val="730E00"/>
                  </a:solidFill>
                  <a:latin typeface="Arial"/>
                </a:rPr>
                <a:t> </a:t>
              </a:r>
              <a:r>
                <a:rPr lang="ru-RU" sz="2000" dirty="0" smtClean="0">
                  <a:solidFill>
                    <a:srgbClr val="730E00"/>
                  </a:solidFill>
                  <a:latin typeface="Arial"/>
                  <a:cs typeface="Times New Roman" pitchFamily="18" charset="0"/>
                </a:rPr>
                <a:t>Принцип целостного</a:t>
              </a:r>
            </a:p>
            <a:p>
              <a:pPr algn="ctr">
                <a:spcAft>
                  <a:spcPts val="300"/>
                </a:spcAft>
                <a:defRPr/>
              </a:pPr>
              <a:r>
                <a:rPr lang="ru-RU" sz="2000" dirty="0" smtClean="0">
                  <a:solidFill>
                    <a:srgbClr val="730E00"/>
                  </a:solidFill>
                  <a:latin typeface="Arial"/>
                  <a:cs typeface="Times New Roman" pitchFamily="18" charset="0"/>
                </a:rPr>
                <a:t>представления о мире</a:t>
              </a:r>
            </a:p>
            <a:p>
              <a:pPr algn="ctr">
                <a:defRPr/>
              </a:pPr>
              <a:endParaRPr lang="ru-RU" sz="900" b="0" dirty="0" smtClean="0">
                <a:solidFill>
                  <a:srgbClr val="730E00"/>
                </a:solidFill>
                <a:latin typeface="Arial"/>
              </a:endParaRPr>
            </a:p>
          </p:txBody>
        </p:sp>
        <p:sp>
          <p:nvSpPr>
            <p:cNvPr id="7" name="Oval 6"/>
            <p:cNvSpPr>
              <a:spLocks noChangeArrowheads="1"/>
            </p:cNvSpPr>
            <p:nvPr/>
          </p:nvSpPr>
          <p:spPr bwMode="auto">
            <a:xfrm>
              <a:off x="1927" y="624"/>
              <a:ext cx="1677" cy="1046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accent6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ru-RU" b="0">
                <a:solidFill>
                  <a:prstClr val="white"/>
                </a:solidFill>
              </a:endParaRPr>
            </a:p>
          </p:txBody>
        </p:sp>
        <p:sp>
          <p:nvSpPr>
            <p:cNvPr id="8" name="Text Box 7"/>
            <p:cNvSpPr txBox="1">
              <a:spLocks noChangeArrowheads="1"/>
            </p:cNvSpPr>
            <p:nvPr/>
          </p:nvSpPr>
          <p:spPr bwMode="auto">
            <a:xfrm>
              <a:off x="2080" y="828"/>
              <a:ext cx="1479" cy="9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>
                <a:defRPr/>
              </a:pPr>
              <a:r>
                <a:rPr lang="ru-RU" sz="2200" dirty="0" smtClean="0">
                  <a:solidFill>
                    <a:srgbClr val="730E00"/>
                  </a:solidFill>
                  <a:latin typeface="Arial"/>
                </a:rPr>
                <a:t>Принцип </a:t>
              </a:r>
            </a:p>
            <a:p>
              <a:pPr algn="ctr">
                <a:spcAft>
                  <a:spcPts val="300"/>
                </a:spcAft>
                <a:defRPr/>
              </a:pPr>
              <a:r>
                <a:rPr lang="ru-RU" sz="2200" dirty="0" smtClean="0">
                  <a:solidFill>
                    <a:srgbClr val="730E00"/>
                  </a:solidFill>
                  <a:latin typeface="Arial"/>
                </a:rPr>
                <a:t>деятельности</a:t>
              </a:r>
            </a:p>
            <a:p>
              <a:pPr algn="ctr">
                <a:defRPr/>
              </a:pPr>
              <a:endParaRPr lang="ru-RU" sz="2200" b="0" dirty="0" smtClean="0">
                <a:solidFill>
                  <a:srgbClr val="730E00"/>
                </a:solidFill>
                <a:latin typeface="Arial"/>
              </a:endParaRPr>
            </a:p>
          </p:txBody>
        </p:sp>
        <p:sp>
          <p:nvSpPr>
            <p:cNvPr id="9" name="Oval 8"/>
            <p:cNvSpPr>
              <a:spLocks noChangeArrowheads="1"/>
            </p:cNvSpPr>
            <p:nvPr/>
          </p:nvSpPr>
          <p:spPr bwMode="auto">
            <a:xfrm>
              <a:off x="639" y="1048"/>
              <a:ext cx="1598" cy="976"/>
            </a:xfrm>
            <a:prstGeom prst="ellipse">
              <a:avLst/>
            </a:prstGeom>
            <a:solidFill>
              <a:srgbClr val="E1E1FF"/>
            </a:solidFill>
            <a:ln w="9525">
              <a:solidFill>
                <a:schemeClr val="accent6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ru-RU" b="0">
                <a:solidFill>
                  <a:prstClr val="white"/>
                </a:solidFill>
              </a:endParaRPr>
            </a:p>
          </p:txBody>
        </p:sp>
        <p:sp>
          <p:nvSpPr>
            <p:cNvPr id="10" name="Text Box 9"/>
            <p:cNvSpPr txBox="1">
              <a:spLocks noChangeArrowheads="1"/>
            </p:cNvSpPr>
            <p:nvPr/>
          </p:nvSpPr>
          <p:spPr bwMode="auto">
            <a:xfrm>
              <a:off x="623" y="1191"/>
              <a:ext cx="1631" cy="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>
                <a:defRPr/>
              </a:pPr>
              <a:r>
                <a:rPr lang="ru-RU" sz="2200" dirty="0" smtClean="0">
                  <a:solidFill>
                    <a:srgbClr val="730E00"/>
                  </a:solidFill>
                  <a:latin typeface="Arial"/>
                </a:rPr>
                <a:t>Принцип </a:t>
              </a:r>
            </a:p>
            <a:p>
              <a:pPr algn="ctr">
                <a:spcAft>
                  <a:spcPts val="300"/>
                </a:spcAft>
                <a:defRPr/>
              </a:pPr>
              <a:r>
                <a:rPr lang="ru-RU" sz="2200" dirty="0" smtClean="0">
                  <a:solidFill>
                    <a:srgbClr val="730E00"/>
                  </a:solidFill>
                  <a:latin typeface="Arial"/>
                </a:rPr>
                <a:t>непрерывности</a:t>
              </a:r>
            </a:p>
            <a:p>
              <a:pPr algn="ctr">
                <a:defRPr/>
              </a:pPr>
              <a:endParaRPr lang="ru-RU" sz="2200" b="0" dirty="0" smtClean="0">
                <a:solidFill>
                  <a:srgbClr val="730E00"/>
                </a:solidFill>
                <a:latin typeface="Arial"/>
              </a:endParaRPr>
            </a:p>
          </p:txBody>
        </p:sp>
        <p:sp>
          <p:nvSpPr>
            <p:cNvPr id="11" name="Oval 10"/>
            <p:cNvSpPr>
              <a:spLocks noChangeArrowheads="1"/>
            </p:cNvSpPr>
            <p:nvPr/>
          </p:nvSpPr>
          <p:spPr bwMode="auto">
            <a:xfrm>
              <a:off x="414" y="1952"/>
              <a:ext cx="1710" cy="1099"/>
            </a:xfrm>
            <a:prstGeom prst="ellipse">
              <a:avLst/>
            </a:prstGeom>
            <a:solidFill>
              <a:srgbClr val="FFDC47"/>
            </a:solidFill>
            <a:ln w="9525">
              <a:solidFill>
                <a:schemeClr val="accent6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ru-RU" b="0">
                <a:solidFill>
                  <a:prstClr val="white"/>
                </a:solidFill>
              </a:endParaRPr>
            </a:p>
          </p:txBody>
        </p:sp>
        <p:sp>
          <p:nvSpPr>
            <p:cNvPr id="12" name="Text Box 11"/>
            <p:cNvSpPr txBox="1">
              <a:spLocks noChangeArrowheads="1"/>
            </p:cNvSpPr>
            <p:nvPr/>
          </p:nvSpPr>
          <p:spPr bwMode="auto">
            <a:xfrm>
              <a:off x="483" y="2175"/>
              <a:ext cx="1572" cy="9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>
                <a:spcAft>
                  <a:spcPts val="300"/>
                </a:spcAft>
                <a:defRPr/>
              </a:pPr>
              <a:r>
                <a:rPr lang="ru-RU" sz="2200" dirty="0" smtClean="0">
                  <a:solidFill>
                    <a:srgbClr val="730E00"/>
                  </a:solidFill>
                  <a:latin typeface="Arial"/>
                  <a:cs typeface="Times New Roman" pitchFamily="18" charset="0"/>
                </a:rPr>
                <a:t>Принцип минимакса</a:t>
              </a:r>
            </a:p>
          </p:txBody>
        </p:sp>
        <p:sp>
          <p:nvSpPr>
            <p:cNvPr id="13" name="Oval 12"/>
            <p:cNvSpPr>
              <a:spLocks noChangeArrowheads="1"/>
            </p:cNvSpPr>
            <p:nvPr/>
          </p:nvSpPr>
          <p:spPr bwMode="auto">
            <a:xfrm>
              <a:off x="3442" y="1952"/>
              <a:ext cx="1893" cy="1053"/>
            </a:xfrm>
            <a:prstGeom prst="ellipse">
              <a:avLst/>
            </a:prstGeom>
            <a:solidFill>
              <a:srgbClr val="CCFFCC"/>
            </a:solidFill>
            <a:ln w="9525">
              <a:solidFill>
                <a:schemeClr val="accent6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ru-RU" sz="2400" b="0">
                <a:solidFill>
                  <a:prstClr val="white"/>
                </a:solidFill>
                <a:latin typeface="Times New Roman" pitchFamily="18" charset="0"/>
              </a:endParaRPr>
            </a:p>
          </p:txBody>
        </p:sp>
        <p:sp>
          <p:nvSpPr>
            <p:cNvPr id="14" name="Text Box 13"/>
            <p:cNvSpPr txBox="1">
              <a:spLocks noChangeArrowheads="1"/>
            </p:cNvSpPr>
            <p:nvPr/>
          </p:nvSpPr>
          <p:spPr bwMode="auto">
            <a:xfrm>
              <a:off x="3559" y="2053"/>
              <a:ext cx="1707" cy="9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>
                <a:defRPr/>
              </a:pPr>
              <a:r>
                <a:rPr lang="ru-RU" sz="2200" dirty="0" smtClean="0">
                  <a:solidFill>
                    <a:srgbClr val="730E00"/>
                  </a:solidFill>
                  <a:latin typeface="Arial"/>
                  <a:cs typeface="Times New Roman" pitchFamily="18" charset="0"/>
                </a:rPr>
                <a:t>Принцип </a:t>
              </a:r>
            </a:p>
            <a:p>
              <a:pPr algn="ctr">
                <a:spcAft>
                  <a:spcPts val="300"/>
                </a:spcAft>
                <a:defRPr/>
              </a:pPr>
              <a:r>
                <a:rPr lang="ru-RU" sz="2200" dirty="0" smtClean="0">
                  <a:solidFill>
                    <a:srgbClr val="730E00"/>
                  </a:solidFill>
                  <a:latin typeface="Arial"/>
                  <a:cs typeface="Times New Roman" pitchFamily="18" charset="0"/>
                </a:rPr>
                <a:t>психологической комфортности</a:t>
              </a:r>
            </a:p>
          </p:txBody>
        </p:sp>
        <p:sp>
          <p:nvSpPr>
            <p:cNvPr id="15" name="Oval 14"/>
            <p:cNvSpPr>
              <a:spLocks noChangeArrowheads="1"/>
            </p:cNvSpPr>
            <p:nvPr/>
          </p:nvSpPr>
          <p:spPr bwMode="auto">
            <a:xfrm>
              <a:off x="2835" y="2821"/>
              <a:ext cx="1697" cy="1025"/>
            </a:xfrm>
            <a:prstGeom prst="ellipse">
              <a:avLst/>
            </a:prstGeom>
            <a:solidFill>
              <a:srgbClr val="E0C1FF"/>
            </a:solidFill>
            <a:ln w="9525">
              <a:solidFill>
                <a:schemeClr val="accent6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ru-RU" b="0">
                <a:solidFill>
                  <a:prstClr val="white"/>
                </a:solidFill>
              </a:endParaRPr>
            </a:p>
          </p:txBody>
        </p:sp>
        <p:sp>
          <p:nvSpPr>
            <p:cNvPr id="16" name="Text Box 15"/>
            <p:cNvSpPr txBox="1">
              <a:spLocks noChangeArrowheads="1"/>
            </p:cNvSpPr>
            <p:nvPr/>
          </p:nvSpPr>
          <p:spPr bwMode="auto">
            <a:xfrm>
              <a:off x="2761" y="3002"/>
              <a:ext cx="1756" cy="9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>
                <a:defRPr/>
              </a:pPr>
              <a:r>
                <a:rPr lang="ru-RU" sz="2400" dirty="0" smtClean="0">
                  <a:solidFill>
                    <a:srgbClr val="730E00"/>
                  </a:solidFill>
                  <a:latin typeface="Arial"/>
                </a:rPr>
                <a:t>Принцип </a:t>
              </a:r>
            </a:p>
            <a:p>
              <a:pPr algn="ctr">
                <a:spcAft>
                  <a:spcPts val="300"/>
                </a:spcAft>
                <a:defRPr/>
              </a:pPr>
              <a:r>
                <a:rPr lang="ru-RU" sz="2400" dirty="0" smtClean="0">
                  <a:solidFill>
                    <a:srgbClr val="730E00"/>
                  </a:solidFill>
                  <a:latin typeface="Arial"/>
                </a:rPr>
                <a:t>творчества</a:t>
              </a:r>
            </a:p>
            <a:p>
              <a:pPr algn="ctr">
                <a:defRPr/>
              </a:pPr>
              <a:endParaRPr lang="ru-RU" sz="900" b="0" dirty="0" smtClean="0">
                <a:solidFill>
                  <a:srgbClr val="730E00"/>
                </a:solidFill>
                <a:latin typeface="Arial"/>
              </a:endParaRPr>
            </a:p>
          </p:txBody>
        </p:sp>
        <p:sp>
          <p:nvSpPr>
            <p:cNvPr id="17" name="Oval 16"/>
            <p:cNvSpPr>
              <a:spLocks noChangeArrowheads="1"/>
            </p:cNvSpPr>
            <p:nvPr/>
          </p:nvSpPr>
          <p:spPr bwMode="auto">
            <a:xfrm>
              <a:off x="1251" y="2781"/>
              <a:ext cx="1711" cy="1046"/>
            </a:xfrm>
            <a:prstGeom prst="ellipse">
              <a:avLst/>
            </a:prstGeom>
            <a:solidFill>
              <a:srgbClr val="99FF66"/>
            </a:solidFill>
            <a:ln w="9525">
              <a:solidFill>
                <a:schemeClr val="accent6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ru-RU" b="0">
                <a:solidFill>
                  <a:prstClr val="white"/>
                </a:solidFill>
              </a:endParaRPr>
            </a:p>
          </p:txBody>
        </p:sp>
        <p:sp>
          <p:nvSpPr>
            <p:cNvPr id="18" name="Text Box 17"/>
            <p:cNvSpPr txBox="1">
              <a:spLocks noChangeArrowheads="1"/>
            </p:cNvSpPr>
            <p:nvPr/>
          </p:nvSpPr>
          <p:spPr bwMode="auto">
            <a:xfrm>
              <a:off x="1353" y="2951"/>
              <a:ext cx="1572" cy="8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>
                <a:defRPr/>
              </a:pPr>
              <a:r>
                <a:rPr lang="ru-RU" sz="2200" dirty="0" smtClean="0">
                  <a:solidFill>
                    <a:srgbClr val="730E00"/>
                  </a:solidFill>
                  <a:latin typeface="Arial"/>
                </a:rPr>
                <a:t>Принцип </a:t>
              </a:r>
            </a:p>
            <a:p>
              <a:pPr algn="ctr">
                <a:spcAft>
                  <a:spcPts val="300"/>
                </a:spcAft>
                <a:defRPr/>
              </a:pPr>
              <a:r>
                <a:rPr lang="ru-RU" sz="2200" dirty="0" smtClean="0">
                  <a:solidFill>
                    <a:srgbClr val="730E00"/>
                  </a:solidFill>
                  <a:latin typeface="Arial"/>
                </a:rPr>
                <a:t>вариативности</a:t>
              </a:r>
            </a:p>
          </p:txBody>
        </p:sp>
      </p:grpSp>
      <p:pic>
        <p:nvPicPr>
          <p:cNvPr id="19" name="Picture 19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229" y="2990755"/>
            <a:ext cx="1713124" cy="1694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8071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1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ru-RU" sz="32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Нейропсихологический  аспект гендерного подхода к обучению</a:t>
            </a:r>
          </a:p>
        </p:txBody>
      </p:sp>
      <p:sp>
        <p:nvSpPr>
          <p:cNvPr id="25603" name="Rectangle 27"/>
          <p:cNvSpPr>
            <a:spLocks noChangeArrowheads="1"/>
          </p:cNvSpPr>
          <p:nvPr/>
        </p:nvSpPr>
        <p:spPr bwMode="auto">
          <a:xfrm>
            <a:off x="4140200" y="3933825"/>
            <a:ext cx="4176713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3"/>
              </a:buBlip>
            </a:pPr>
            <a:endParaRPr lang="ru-RU" sz="1600">
              <a:solidFill>
                <a:schemeClr val="accent6">
                  <a:lumMod val="60000"/>
                  <a:lumOff val="40000"/>
                </a:schemeClr>
              </a:solidFill>
              <a:latin typeface="Verdana" pitchFamily="34" charset="0"/>
            </a:endParaRPr>
          </a:p>
        </p:txBody>
      </p:sp>
      <p:sp>
        <p:nvSpPr>
          <p:cNvPr id="25604" name="Text Box 31"/>
          <p:cNvSpPr txBox="1">
            <a:spLocks noChangeArrowheads="1"/>
          </p:cNvSpPr>
          <p:nvPr/>
        </p:nvSpPr>
        <p:spPr bwMode="auto">
          <a:xfrm>
            <a:off x="5724525" y="1628775"/>
            <a:ext cx="31480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rgbClr val="CC3300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rgbClr val="CC3300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rgbClr val="CC3300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rgbClr val="CC3300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rgbClr val="CC3300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CC3300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CC3300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CC3300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CC3300"/>
                </a:solidFill>
                <a:latin typeface="Tahoma" pitchFamily="34" charset="0"/>
                <a:cs typeface="Arial" charset="0"/>
              </a:defRPr>
            </a:lvl9pPr>
          </a:lstStyle>
          <a:p>
            <a:r>
              <a:rPr lang="ru-RU" sz="2400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Georgia" pitchFamily="18" charset="0"/>
              </a:rPr>
              <a:t>Левое полушарие</a:t>
            </a:r>
          </a:p>
        </p:txBody>
      </p:sp>
      <p:sp>
        <p:nvSpPr>
          <p:cNvPr id="25605" name="Text Box 33"/>
          <p:cNvSpPr txBox="1">
            <a:spLocks noChangeArrowheads="1"/>
          </p:cNvSpPr>
          <p:nvPr/>
        </p:nvSpPr>
        <p:spPr bwMode="auto">
          <a:xfrm>
            <a:off x="228600" y="2209800"/>
            <a:ext cx="2362200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rgbClr val="CC3300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rgbClr val="CC3300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rgbClr val="CC3300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rgbClr val="CC3300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rgbClr val="CC3300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CC3300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CC3300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CC3300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CC3300"/>
                </a:solidFill>
                <a:latin typeface="Tahoma" pitchFamily="34" charset="0"/>
                <a:cs typeface="Arial" charset="0"/>
              </a:defRPr>
            </a:lvl9pPr>
          </a:lstStyle>
          <a:p>
            <a:r>
              <a:rPr lang="ru-RU" sz="2000" dirty="0">
                <a:solidFill>
                  <a:schemeClr val="accent6">
                    <a:lumMod val="60000"/>
                    <a:lumOff val="40000"/>
                  </a:schemeClr>
                </a:solidFill>
                <a:latin typeface="Verdana" pitchFamily="34" charset="0"/>
              </a:rPr>
              <a:t>Образность</a:t>
            </a:r>
          </a:p>
          <a:p>
            <a:endParaRPr lang="ru-RU" sz="2000" dirty="0">
              <a:solidFill>
                <a:schemeClr val="accent6">
                  <a:lumMod val="60000"/>
                  <a:lumOff val="40000"/>
                </a:schemeClr>
              </a:solidFill>
              <a:latin typeface="Verdana" pitchFamily="34" charset="0"/>
            </a:endParaRPr>
          </a:p>
          <a:p>
            <a:r>
              <a:rPr lang="ru-RU" sz="2000" dirty="0">
                <a:solidFill>
                  <a:schemeClr val="accent6">
                    <a:lumMod val="60000"/>
                    <a:lumOff val="40000"/>
                  </a:schemeClr>
                </a:solidFill>
                <a:latin typeface="Verdana" pitchFamily="34" charset="0"/>
              </a:rPr>
              <a:t>Целостность</a:t>
            </a:r>
          </a:p>
          <a:p>
            <a:endParaRPr lang="ru-RU" sz="2000" dirty="0">
              <a:solidFill>
                <a:schemeClr val="accent6">
                  <a:lumMod val="60000"/>
                  <a:lumOff val="40000"/>
                </a:schemeClr>
              </a:solidFill>
              <a:latin typeface="Verdana" pitchFamily="34" charset="0"/>
            </a:endParaRPr>
          </a:p>
          <a:p>
            <a:r>
              <a:rPr lang="ru-RU" sz="2000" dirty="0">
                <a:solidFill>
                  <a:schemeClr val="accent6">
                    <a:lumMod val="60000"/>
                    <a:lumOff val="40000"/>
                  </a:schemeClr>
                </a:solidFill>
                <a:latin typeface="Verdana" pitchFamily="34" charset="0"/>
              </a:rPr>
              <a:t>Пространство</a:t>
            </a:r>
          </a:p>
          <a:p>
            <a:endParaRPr lang="ru-RU" sz="2000" dirty="0">
              <a:solidFill>
                <a:schemeClr val="accent6">
                  <a:lumMod val="60000"/>
                  <a:lumOff val="40000"/>
                </a:schemeClr>
              </a:solidFill>
              <a:latin typeface="Verdana" pitchFamily="34" charset="0"/>
            </a:endParaRPr>
          </a:p>
          <a:p>
            <a:r>
              <a:rPr lang="ru-RU" sz="2000" dirty="0">
                <a:solidFill>
                  <a:schemeClr val="accent6">
                    <a:lumMod val="60000"/>
                    <a:lumOff val="40000"/>
                  </a:schemeClr>
                </a:solidFill>
                <a:latin typeface="Verdana" pitchFamily="34" charset="0"/>
              </a:rPr>
              <a:t>Интуиция</a:t>
            </a:r>
          </a:p>
          <a:p>
            <a:endParaRPr lang="ru-RU" sz="2000" dirty="0">
              <a:solidFill>
                <a:schemeClr val="accent6">
                  <a:lumMod val="60000"/>
                  <a:lumOff val="40000"/>
                </a:schemeClr>
              </a:solidFill>
              <a:latin typeface="Verdana" pitchFamily="34" charset="0"/>
            </a:endParaRPr>
          </a:p>
          <a:p>
            <a:endParaRPr lang="ru-RU" sz="2000" dirty="0">
              <a:solidFill>
                <a:schemeClr val="accent6">
                  <a:lumMod val="60000"/>
                  <a:lumOff val="40000"/>
                </a:schemeClr>
              </a:solidFill>
              <a:latin typeface="Verdana" pitchFamily="34" charset="0"/>
            </a:endParaRPr>
          </a:p>
          <a:p>
            <a:endParaRPr lang="ru-RU" sz="2000" dirty="0">
              <a:solidFill>
                <a:schemeClr val="accent6">
                  <a:lumMod val="60000"/>
                  <a:lumOff val="40000"/>
                </a:schemeClr>
              </a:solidFill>
              <a:latin typeface="Verdana" pitchFamily="34" charset="0"/>
            </a:endParaRPr>
          </a:p>
        </p:txBody>
      </p:sp>
      <p:sp>
        <p:nvSpPr>
          <p:cNvPr id="25606" name="AutoShape 34"/>
          <p:cNvSpPr>
            <a:spLocks noChangeArrowheads="1"/>
          </p:cNvSpPr>
          <p:nvPr/>
        </p:nvSpPr>
        <p:spPr bwMode="auto">
          <a:xfrm>
            <a:off x="2484438" y="2349500"/>
            <a:ext cx="574675" cy="144463"/>
          </a:xfrm>
          <a:prstGeom prst="rightArrow">
            <a:avLst>
              <a:gd name="adj1" fmla="val 50000"/>
              <a:gd name="adj2" fmla="val 99450"/>
            </a:avLst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ru-RU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5607" name="AutoShape 35"/>
          <p:cNvSpPr>
            <a:spLocks noChangeArrowheads="1"/>
          </p:cNvSpPr>
          <p:nvPr/>
        </p:nvSpPr>
        <p:spPr bwMode="auto">
          <a:xfrm>
            <a:off x="2454275" y="2924175"/>
            <a:ext cx="574675" cy="144463"/>
          </a:xfrm>
          <a:prstGeom prst="rightArrow">
            <a:avLst>
              <a:gd name="adj1" fmla="val 50000"/>
              <a:gd name="adj2" fmla="val 99450"/>
            </a:avLst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ru-RU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5608" name="AutoShape 36"/>
          <p:cNvSpPr>
            <a:spLocks noChangeArrowheads="1"/>
          </p:cNvSpPr>
          <p:nvPr/>
        </p:nvSpPr>
        <p:spPr bwMode="auto">
          <a:xfrm>
            <a:off x="2484438" y="3573463"/>
            <a:ext cx="574675" cy="144462"/>
          </a:xfrm>
          <a:prstGeom prst="rightArrow">
            <a:avLst>
              <a:gd name="adj1" fmla="val 50000"/>
              <a:gd name="adj2" fmla="val 99451"/>
            </a:avLst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ru-RU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5609" name="AutoShape 37"/>
          <p:cNvSpPr>
            <a:spLocks noChangeArrowheads="1"/>
          </p:cNvSpPr>
          <p:nvPr/>
        </p:nvSpPr>
        <p:spPr bwMode="auto">
          <a:xfrm>
            <a:off x="2484438" y="4192588"/>
            <a:ext cx="574675" cy="144462"/>
          </a:xfrm>
          <a:prstGeom prst="rightArrow">
            <a:avLst>
              <a:gd name="adj1" fmla="val 50000"/>
              <a:gd name="adj2" fmla="val 99451"/>
            </a:avLst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ru-RU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5610" name="AutoShape 38"/>
          <p:cNvSpPr>
            <a:spLocks noChangeArrowheads="1"/>
          </p:cNvSpPr>
          <p:nvPr/>
        </p:nvSpPr>
        <p:spPr bwMode="auto">
          <a:xfrm>
            <a:off x="5780088" y="2276475"/>
            <a:ext cx="647700" cy="142875"/>
          </a:xfrm>
          <a:prstGeom prst="leftArrow">
            <a:avLst>
              <a:gd name="adj1" fmla="val 50000"/>
              <a:gd name="adj2" fmla="val 113333"/>
            </a:avLst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ru-RU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5611" name="AutoShape 39"/>
          <p:cNvSpPr>
            <a:spLocks noChangeArrowheads="1"/>
          </p:cNvSpPr>
          <p:nvPr/>
        </p:nvSpPr>
        <p:spPr bwMode="auto">
          <a:xfrm>
            <a:off x="5795963" y="2863850"/>
            <a:ext cx="647700" cy="142875"/>
          </a:xfrm>
          <a:prstGeom prst="leftArrow">
            <a:avLst>
              <a:gd name="adj1" fmla="val 50000"/>
              <a:gd name="adj2" fmla="val 113333"/>
            </a:avLst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ru-RU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5612" name="AutoShape 40"/>
          <p:cNvSpPr>
            <a:spLocks noChangeArrowheads="1"/>
          </p:cNvSpPr>
          <p:nvPr/>
        </p:nvSpPr>
        <p:spPr bwMode="auto">
          <a:xfrm>
            <a:off x="5867400" y="3500438"/>
            <a:ext cx="647700" cy="142875"/>
          </a:xfrm>
          <a:prstGeom prst="leftArrow">
            <a:avLst>
              <a:gd name="adj1" fmla="val 50000"/>
              <a:gd name="adj2" fmla="val 113333"/>
            </a:avLst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ru-RU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5613" name="AutoShape 41"/>
          <p:cNvSpPr>
            <a:spLocks noChangeArrowheads="1"/>
          </p:cNvSpPr>
          <p:nvPr/>
        </p:nvSpPr>
        <p:spPr bwMode="auto">
          <a:xfrm>
            <a:off x="5854700" y="4102100"/>
            <a:ext cx="647700" cy="142875"/>
          </a:xfrm>
          <a:prstGeom prst="leftArrow">
            <a:avLst>
              <a:gd name="adj1" fmla="val 50000"/>
              <a:gd name="adj2" fmla="val 113333"/>
            </a:avLst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ru-RU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5614" name="AutoShape 42"/>
          <p:cNvSpPr>
            <a:spLocks noChangeArrowheads="1"/>
          </p:cNvSpPr>
          <p:nvPr/>
        </p:nvSpPr>
        <p:spPr bwMode="auto">
          <a:xfrm>
            <a:off x="2051050" y="5229225"/>
            <a:ext cx="1042988" cy="1330325"/>
          </a:xfrm>
          <a:prstGeom prst="bevel">
            <a:avLst>
              <a:gd name="adj" fmla="val 1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ru-RU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5615" name="Text Box 43"/>
          <p:cNvSpPr txBox="1">
            <a:spLocks noChangeArrowheads="1"/>
          </p:cNvSpPr>
          <p:nvPr/>
        </p:nvSpPr>
        <p:spPr bwMode="auto">
          <a:xfrm>
            <a:off x="3975100" y="337820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rgbClr val="CC3300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rgbClr val="CC3300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rgbClr val="CC3300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rgbClr val="CC3300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rgbClr val="CC3300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CC3300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CC3300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CC3300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CC3300"/>
                </a:solidFill>
                <a:latin typeface="Tahoma" pitchFamily="34" charset="0"/>
                <a:cs typeface="Arial" charset="0"/>
              </a:defRPr>
            </a:lvl9pPr>
          </a:lstStyle>
          <a:p>
            <a:endParaRPr lang="ru-RU">
              <a:solidFill>
                <a:schemeClr val="accent6">
                  <a:lumMod val="60000"/>
                  <a:lumOff val="40000"/>
                </a:schemeClr>
              </a:solidFill>
              <a:latin typeface="Times New Roman" pitchFamily="18" charset="0"/>
            </a:endParaRPr>
          </a:p>
        </p:txBody>
      </p:sp>
      <p:pic>
        <p:nvPicPr>
          <p:cNvPr id="25616" name="Picture 4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133600"/>
            <a:ext cx="2232025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17" name="Text Box 45"/>
          <p:cNvSpPr txBox="1">
            <a:spLocks noChangeArrowheads="1"/>
          </p:cNvSpPr>
          <p:nvPr/>
        </p:nvSpPr>
        <p:spPr bwMode="auto">
          <a:xfrm>
            <a:off x="5487988" y="4818063"/>
            <a:ext cx="28289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rgbClr val="CC3300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rgbClr val="CC3300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rgbClr val="CC3300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rgbClr val="CC3300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rgbClr val="CC3300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CC3300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CC3300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CC3300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CC3300"/>
                </a:solidFill>
                <a:latin typeface="Tahoma" pitchFamily="34" charset="0"/>
                <a:cs typeface="Arial" charset="0"/>
              </a:defRPr>
            </a:lvl9pPr>
          </a:lstStyle>
          <a:p>
            <a:endParaRPr lang="ru-RU">
              <a:solidFill>
                <a:schemeClr val="accent6">
                  <a:lumMod val="60000"/>
                  <a:lumOff val="40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25618" name="Text Box 46"/>
          <p:cNvSpPr txBox="1">
            <a:spLocks noChangeArrowheads="1"/>
          </p:cNvSpPr>
          <p:nvPr/>
        </p:nvSpPr>
        <p:spPr bwMode="auto">
          <a:xfrm>
            <a:off x="4500563" y="4941888"/>
            <a:ext cx="43195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rgbClr val="CC3300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rgbClr val="CC3300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rgbClr val="CC3300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rgbClr val="CC3300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rgbClr val="CC3300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CC3300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CC3300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CC3300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CC3300"/>
                </a:solidFill>
                <a:latin typeface="Tahoma" pitchFamily="34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endParaRPr lang="ru-RU">
              <a:solidFill>
                <a:schemeClr val="accent6">
                  <a:lumMod val="60000"/>
                  <a:lumOff val="40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25619" name="Rectangle 47"/>
          <p:cNvSpPr>
            <a:spLocks noChangeArrowheads="1"/>
          </p:cNvSpPr>
          <p:nvPr/>
        </p:nvSpPr>
        <p:spPr bwMode="auto">
          <a:xfrm>
            <a:off x="4211638" y="5229225"/>
            <a:ext cx="3744912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ru-RU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5620" name="Text Box 48"/>
          <p:cNvSpPr txBox="1">
            <a:spLocks noChangeArrowheads="1"/>
          </p:cNvSpPr>
          <p:nvPr/>
        </p:nvSpPr>
        <p:spPr bwMode="auto">
          <a:xfrm>
            <a:off x="2663825" y="5086349"/>
            <a:ext cx="6264275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rgbClr val="CC3300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rgbClr val="CC3300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rgbClr val="CC3300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rgbClr val="CC3300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rgbClr val="CC3300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CC3300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CC3300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CC3300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CC3300"/>
                </a:solidFill>
                <a:latin typeface="Tahoma" pitchFamily="34" charset="0"/>
                <a:cs typeface="Arial" charset="0"/>
              </a:defRPr>
            </a:lvl9pPr>
          </a:lstStyle>
          <a:p>
            <a:pPr algn="r"/>
            <a:r>
              <a:rPr lang="ru-RU" sz="2000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Verdana" pitchFamily="34" charset="0"/>
              </a:rPr>
              <a:t>Обучая левое полушарие,</a:t>
            </a:r>
          </a:p>
          <a:p>
            <a:pPr algn="r"/>
            <a:r>
              <a:rPr lang="ru-RU" sz="2000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Verdana" pitchFamily="34" charset="0"/>
              </a:rPr>
              <a:t>Вы обучаете только левое полушарие.</a:t>
            </a:r>
          </a:p>
          <a:p>
            <a:pPr algn="r"/>
            <a:r>
              <a:rPr lang="ru-RU" sz="2000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Verdana" pitchFamily="34" charset="0"/>
              </a:rPr>
              <a:t>Обучая правое полушарие,</a:t>
            </a:r>
          </a:p>
          <a:p>
            <a:pPr algn="r"/>
            <a:r>
              <a:rPr lang="ru-RU" sz="2000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Verdana" pitchFamily="34" charset="0"/>
              </a:rPr>
              <a:t>Вы обучаете весь мозг!</a:t>
            </a:r>
          </a:p>
          <a:p>
            <a:pPr algn="r"/>
            <a:r>
              <a:rPr lang="ru-RU" sz="2000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Verdana" pitchFamily="34" charset="0"/>
              </a:rPr>
              <a:t>И</a:t>
            </a:r>
            <a:r>
              <a:rPr lang="ru-RU" sz="20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Verdana" pitchFamily="34" charset="0"/>
              </a:rPr>
              <a:t>. </a:t>
            </a:r>
            <a:r>
              <a:rPr lang="ru-RU" sz="2000" i="1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Verdana" pitchFamily="34" charset="0"/>
              </a:rPr>
              <a:t>Соньер</a:t>
            </a:r>
            <a:endParaRPr lang="ru-RU" sz="2000" i="1" dirty="0">
              <a:solidFill>
                <a:schemeClr val="accent6">
                  <a:lumMod val="60000"/>
                  <a:lumOff val="40000"/>
                </a:schemeClr>
              </a:solidFill>
              <a:latin typeface="Verdana" pitchFamily="34" charset="0"/>
            </a:endParaRPr>
          </a:p>
        </p:txBody>
      </p:sp>
      <p:sp>
        <p:nvSpPr>
          <p:cNvPr id="25621" name="Rectangle 41"/>
          <p:cNvSpPr>
            <a:spLocks noChangeArrowheads="1"/>
          </p:cNvSpPr>
          <p:nvPr/>
        </p:nvSpPr>
        <p:spPr bwMode="auto">
          <a:xfrm>
            <a:off x="250825" y="1628775"/>
            <a:ext cx="34575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0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ru-RU" sz="2400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Georgia" pitchFamily="18" charset="0"/>
              </a:rPr>
              <a:t>Правое полушарие</a:t>
            </a:r>
          </a:p>
        </p:txBody>
      </p:sp>
      <p:sp>
        <p:nvSpPr>
          <p:cNvPr id="25622" name="Rectangle 47"/>
          <p:cNvSpPr>
            <a:spLocks noChangeArrowheads="1"/>
          </p:cNvSpPr>
          <p:nvPr/>
        </p:nvSpPr>
        <p:spPr bwMode="auto">
          <a:xfrm>
            <a:off x="6659563" y="2276475"/>
            <a:ext cx="2484437" cy="201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0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ru-RU">
                <a:solidFill>
                  <a:schemeClr val="accent6">
                    <a:lumMod val="60000"/>
                    <a:lumOff val="40000"/>
                  </a:schemeClr>
                </a:solidFill>
              </a:rPr>
              <a:t>Рацио</a:t>
            </a:r>
          </a:p>
          <a:p>
            <a:pPr eaLnBrk="0" hangingPunct="0"/>
            <a:endParaRPr lang="ru-RU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 eaLnBrk="0" hangingPunct="0"/>
            <a:r>
              <a:rPr lang="ru-RU">
                <a:solidFill>
                  <a:schemeClr val="accent6">
                    <a:lumMod val="60000"/>
                    <a:lumOff val="40000"/>
                  </a:schemeClr>
                </a:solidFill>
              </a:rPr>
              <a:t>Логика</a:t>
            </a:r>
          </a:p>
          <a:p>
            <a:pPr eaLnBrk="0" hangingPunct="0"/>
            <a:endParaRPr lang="ru-RU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 eaLnBrk="0" hangingPunct="0"/>
            <a:r>
              <a:rPr lang="ru-RU">
                <a:solidFill>
                  <a:schemeClr val="accent6">
                    <a:lumMod val="60000"/>
                    <a:lumOff val="40000"/>
                  </a:schemeClr>
                </a:solidFill>
              </a:rPr>
              <a:t>Алгоритм</a:t>
            </a:r>
          </a:p>
          <a:p>
            <a:pPr eaLnBrk="0" hangingPunct="0"/>
            <a:endParaRPr lang="ru-RU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 eaLnBrk="0" hangingPunct="0"/>
            <a:r>
              <a:rPr lang="ru-RU">
                <a:solidFill>
                  <a:schemeClr val="accent6">
                    <a:lumMod val="60000"/>
                    <a:lumOff val="40000"/>
                  </a:schemeClr>
                </a:solidFill>
              </a:rPr>
              <a:t>Классификация</a:t>
            </a:r>
          </a:p>
        </p:txBody>
      </p:sp>
    </p:spTree>
    <p:extLst>
      <p:ext uri="{BB962C8B-B14F-4D97-AF65-F5344CB8AC3E}">
        <p14:creationId xmlns:p14="http://schemas.microsoft.com/office/powerpoint/2010/main" val="3004905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260648"/>
            <a:ext cx="9144000" cy="1080120"/>
          </a:xfrm>
        </p:spPr>
        <p:txBody>
          <a:bodyPr/>
          <a:lstStyle/>
          <a:p>
            <a:r>
              <a:rPr lang="ru-RU" sz="2400" b="1" i="1" dirty="0" smtClean="0">
                <a:solidFill>
                  <a:schemeClr val="bg1"/>
                </a:solidFill>
              </a:rPr>
              <a:t/>
            </a:r>
            <a:br>
              <a:rPr lang="ru-RU" sz="2400" b="1" i="1" dirty="0" smtClean="0">
                <a:solidFill>
                  <a:schemeClr val="bg1"/>
                </a:solidFill>
              </a:rPr>
            </a:br>
            <a:r>
              <a:rPr lang="ru-RU" sz="2400" b="1" i="1" dirty="0">
                <a:solidFill>
                  <a:schemeClr val="bg1"/>
                </a:solidFill>
              </a:rPr>
              <a:t/>
            </a:r>
            <a:br>
              <a:rPr lang="ru-RU" sz="2400" b="1" i="1" dirty="0">
                <a:solidFill>
                  <a:schemeClr val="bg1"/>
                </a:solidFill>
              </a:rPr>
            </a:br>
            <a:r>
              <a:rPr lang="ru-RU" sz="24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2.</a:t>
            </a:r>
            <a:r>
              <a:rPr lang="ru-RU" sz="2800" b="1" i="1" dirty="0" smtClean="0">
                <a:solidFill>
                  <a:schemeClr val="bg1"/>
                </a:solidFill>
              </a:rPr>
              <a:t> </a:t>
            </a:r>
            <a:r>
              <a:rPr lang="ru-RU" sz="2400" b="1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Художественно-эстетическое, духовно-нравственное развитие и формирование этической культуры  – основа становления личности в современном обществе</a:t>
            </a:r>
            <a:r>
              <a:rPr lang="ru-RU" sz="2800" b="1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/>
            </a:r>
            <a:br>
              <a:rPr lang="ru-RU" sz="2800" b="1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r>
              <a:rPr lang="ru-RU" sz="2400" b="1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/>
            </a:r>
            <a:br>
              <a:rPr lang="ru-RU" sz="2400" b="1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endParaRPr lang="ru-RU" sz="3200" b="1" i="1" dirty="0" smtClean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57350" name="Picture 2" descr="C:\Users\Наталья\Desktop\Новые фото\P1270285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39552" y="1772816"/>
            <a:ext cx="2808312" cy="2106234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7351" name="Picture 8" descr="C:\Users\Наталья\Desktop\Фото\115 декабрь 2010\IMG_1453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39552" y="4216330"/>
            <a:ext cx="3413151" cy="2274958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4821" name="Rectangle 7"/>
          <p:cNvSpPr>
            <a:spLocks noGrp="1" noChangeArrowheads="1"/>
          </p:cNvSpPr>
          <p:nvPr>
            <p:ph type="body" sz="half" idx="3"/>
          </p:nvPr>
        </p:nvSpPr>
        <p:spPr>
          <a:xfrm>
            <a:off x="4616977" y="1628800"/>
            <a:ext cx="3606800" cy="2232471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ru-RU" sz="2000" b="1" i="1" dirty="0" smtClean="0">
                <a:solidFill>
                  <a:schemeClr val="bg1"/>
                </a:solidFill>
              </a:rPr>
              <a:t>Музыкальное искусство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ru-RU" sz="2000" b="1" i="1" dirty="0" smtClean="0">
                <a:solidFill>
                  <a:schemeClr val="bg1"/>
                </a:solidFill>
              </a:rPr>
              <a:t>Изобразительное искусство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ru-RU" sz="2000" b="1" i="1" dirty="0" smtClean="0">
                <a:solidFill>
                  <a:schemeClr val="bg1"/>
                </a:solidFill>
              </a:rPr>
              <a:t>Танцевальное искусство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ru-RU" sz="2000" b="1" i="1" dirty="0" smtClean="0">
                <a:solidFill>
                  <a:schemeClr val="bg1"/>
                </a:solidFill>
              </a:rPr>
              <a:t>Театральное искусство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ru-RU" sz="2000" b="1" i="1" dirty="0" smtClean="0">
                <a:solidFill>
                  <a:schemeClr val="bg1"/>
                </a:solidFill>
              </a:rPr>
              <a:t>Английский язык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ru-RU" sz="2000" b="1" i="1" dirty="0" smtClean="0">
                <a:solidFill>
                  <a:schemeClr val="bg1"/>
                </a:solidFill>
              </a:rPr>
              <a:t>Компьютерная графика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ru-RU" sz="2000" b="1" i="1" dirty="0" smtClean="0">
                <a:solidFill>
                  <a:schemeClr val="bg1"/>
                </a:solidFill>
              </a:rPr>
              <a:t>Этика </a:t>
            </a:r>
          </a:p>
          <a:p>
            <a:pPr eaLnBrk="1" hangingPunct="1">
              <a:lnSpc>
                <a:spcPct val="90000"/>
              </a:lnSpc>
            </a:pPr>
            <a:endParaRPr lang="ru-RU" sz="2000" b="1" dirty="0" smtClean="0">
              <a:solidFill>
                <a:srgbClr val="0000FF"/>
              </a:solidFill>
            </a:endParaRPr>
          </a:p>
        </p:txBody>
      </p:sp>
      <p:pic>
        <p:nvPicPr>
          <p:cNvPr id="57348" name="Picture 2" descr="P411018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84168" y="4249981"/>
            <a:ext cx="2884310" cy="22166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4823" name="Text Box 15"/>
          <p:cNvSpPr txBox="1">
            <a:spLocks noChangeArrowheads="1"/>
          </p:cNvSpPr>
          <p:nvPr/>
        </p:nvSpPr>
        <p:spPr bwMode="auto">
          <a:xfrm>
            <a:off x="5214938" y="6491288"/>
            <a:ext cx="35464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mtClean="0">
                <a:solidFill>
                  <a:srgbClr val="0000FF"/>
                </a:solidFill>
              </a:rPr>
              <a:t>Мюзикл «Снежная королева»</a:t>
            </a:r>
          </a:p>
        </p:txBody>
      </p:sp>
    </p:spTree>
    <p:extLst>
      <p:ext uri="{BB962C8B-B14F-4D97-AF65-F5344CB8AC3E}">
        <p14:creationId xmlns:p14="http://schemas.microsoft.com/office/powerpoint/2010/main" val="3537847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8229600" cy="908720"/>
          </a:xfrm>
        </p:spPr>
        <p:txBody>
          <a:bodyPr/>
          <a:lstStyle/>
          <a:p>
            <a:pPr eaLnBrk="1" hangingPunct="1"/>
            <a:r>
              <a:rPr lang="ru-RU" sz="3600" b="1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Музыкальное искусство</a:t>
            </a:r>
            <a:br>
              <a:rPr lang="ru-RU" sz="3600" b="1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endParaRPr lang="ru-RU" sz="2400" b="1" i="1" dirty="0" smtClean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5843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88640"/>
            <a:ext cx="9144000" cy="2997473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None/>
            </a:pPr>
            <a:endParaRPr lang="ru-RU" sz="2400" b="1" i="1" dirty="0" smtClean="0">
              <a:solidFill>
                <a:srgbClr val="F79646">
                  <a:lumMod val="40000"/>
                  <a:lumOff val="60000"/>
                </a:srgbClr>
              </a:solidFill>
              <a:ea typeface="+mj-ea"/>
              <a:cs typeface="+mj-cs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ru-RU" sz="2400" b="1" i="1" dirty="0" smtClean="0">
                <a:solidFill>
                  <a:schemeClr val="bg1"/>
                </a:solidFill>
              </a:rPr>
              <a:t>Эстетическое восприятие  и основы музыкального искусства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ru-RU" sz="2400" b="1" i="1" dirty="0" smtClean="0">
                <a:solidFill>
                  <a:schemeClr val="bg1"/>
                </a:solidFill>
              </a:rPr>
              <a:t>Опыт музыкально-творческой  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ru-RU" sz="2400" b="1" i="1" dirty="0" smtClean="0">
                <a:solidFill>
                  <a:schemeClr val="bg1"/>
                </a:solidFill>
              </a:rPr>
              <a:t>      деятельности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ru-RU" sz="2400" b="1" i="1" dirty="0" smtClean="0">
                <a:solidFill>
                  <a:schemeClr val="bg1"/>
                </a:solidFill>
              </a:rPr>
              <a:t>Музыка в режимные моменты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ru-RU" sz="2400" b="1" i="1" dirty="0" smtClean="0">
                <a:solidFill>
                  <a:schemeClr val="bg1"/>
                </a:solidFill>
              </a:rPr>
              <a:t>Студия </a:t>
            </a:r>
            <a:r>
              <a:rPr lang="ru-RU" sz="2400" b="1" i="1" dirty="0">
                <a:solidFill>
                  <a:schemeClr val="bg1"/>
                </a:solidFill>
              </a:rPr>
              <a:t>эстрадного вокала</a:t>
            </a:r>
          </a:p>
          <a:p>
            <a:pPr eaLnBrk="1" hangingPunct="1">
              <a:lnSpc>
                <a:spcPct val="90000"/>
              </a:lnSpc>
              <a:buFontTx/>
              <a:buBlip>
                <a:blip r:embed="rId2"/>
              </a:buBlip>
            </a:pPr>
            <a:endParaRPr lang="ru-RU" sz="2000" b="1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ru-RU" sz="2000" b="1" dirty="0" smtClean="0">
              <a:solidFill>
                <a:srgbClr val="0000FF"/>
              </a:solidFill>
            </a:endParaRPr>
          </a:p>
        </p:txBody>
      </p:sp>
      <p:pic>
        <p:nvPicPr>
          <p:cNvPr id="59396" name="Picture 7" descr="00034727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>
            <a:lum contrast="12000"/>
          </a:blip>
          <a:srcRect/>
          <a:stretch>
            <a:fillRect/>
          </a:stretch>
        </p:blipFill>
        <p:spPr>
          <a:xfrm>
            <a:off x="6012160" y="1519529"/>
            <a:ext cx="2520280" cy="2965035"/>
          </a:xfrm>
          <a:ln w="190500" cap="sq">
            <a:solidFill>
              <a:srgbClr val="C8C6BD"/>
            </a:solidFill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9397" name="Picture 7" descr="j0289421"/>
          <p:cNvPicPr>
            <a:picLocks noChangeAspect="1" noChangeArrowheads="1"/>
          </p:cNvPicPr>
          <p:nvPr/>
        </p:nvPicPr>
        <p:blipFill>
          <a:blip r:embed="rId4"/>
          <a:srcRect t="31511"/>
          <a:stretch>
            <a:fillRect/>
          </a:stretch>
        </p:blipFill>
        <p:spPr bwMode="auto">
          <a:xfrm>
            <a:off x="611559" y="3002047"/>
            <a:ext cx="3816425" cy="387190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025516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13891" y="260648"/>
            <a:ext cx="9144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1" hangingPunct="1">
              <a:tabLst>
                <a:tab pos="6030913" algn="l"/>
              </a:tabLst>
            </a:pPr>
            <a:r>
              <a:rPr lang="ru-RU" sz="2800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charset="0"/>
              </a:rPr>
              <a:t>1993 год - получение статуса </a:t>
            </a:r>
          </a:p>
          <a:p>
            <a:pPr algn="ctr" eaLnBrk="1" hangingPunct="1">
              <a:tabLst>
                <a:tab pos="6030913" algn="l"/>
              </a:tabLst>
            </a:pPr>
            <a:r>
              <a:rPr lang="ru-RU" sz="2800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charset="0"/>
              </a:rPr>
              <a:t>«Начальная школа - детский сад </a:t>
            </a:r>
            <a:r>
              <a:rPr lang="ru-RU" sz="2800" i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Arial" charset="0"/>
              </a:rPr>
              <a:t>№115</a:t>
            </a:r>
            <a:r>
              <a:rPr lang="ru-RU" sz="2800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charset="0"/>
              </a:rPr>
              <a:t>»</a:t>
            </a:r>
          </a:p>
        </p:txBody>
      </p:sp>
      <p:pic>
        <p:nvPicPr>
          <p:cNvPr id="96258" name="Picture 2" descr="C:\Users\Наталья\Desktop\Фото\много разных разделов фото\фото школы\IMG_898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7"/>
          <a:stretch/>
        </p:blipFill>
        <p:spPr bwMode="auto">
          <a:xfrm>
            <a:off x="611560" y="2246279"/>
            <a:ext cx="4751415" cy="33618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3186" name="Picture 2" descr="C:\Users\Наталья\Desktop\Фото\много разных разделов фото\фото скан ретро\Untitled-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844824"/>
            <a:ext cx="2810624" cy="41647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0"/>
            <a:ext cx="9144000" cy="642938"/>
          </a:xfrm>
          <a:prstGeom prst="rect">
            <a:avLst/>
          </a:prstGeom>
        </p:spPr>
        <p:txBody>
          <a:bodyPr/>
          <a:lstStyle/>
          <a:p>
            <a:pPr algn="ctr" eaLnBrk="1" hangingPunct="1">
              <a:defRPr/>
            </a:pPr>
            <a:r>
              <a:rPr lang="ru-RU" sz="3600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alibri"/>
                <a:cs typeface="Arial" charset="0"/>
              </a:rPr>
              <a:t>Вокальная </a:t>
            </a:r>
            <a:r>
              <a:rPr lang="ru-RU" sz="36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alibri"/>
                <a:cs typeface="Arial" charset="0"/>
              </a:rPr>
              <a:t>студия, хор</a:t>
            </a:r>
            <a:endParaRPr lang="ru-RU" sz="3600" i="1" dirty="0">
              <a:solidFill>
                <a:schemeClr val="accent6">
                  <a:lumMod val="60000"/>
                  <a:lumOff val="40000"/>
                </a:schemeClr>
              </a:solidFill>
              <a:latin typeface="Calibri"/>
              <a:cs typeface="Arial" charset="0"/>
            </a:endParaRPr>
          </a:p>
        </p:txBody>
      </p:sp>
      <p:pic>
        <p:nvPicPr>
          <p:cNvPr id="942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01" y="642938"/>
            <a:ext cx="4524307" cy="2917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418" name="Рисунок 1" descr="IMG_1430.JPG"/>
          <p:cNvPicPr>
            <a:picLocks noChangeAspect="1"/>
          </p:cNvPicPr>
          <p:nvPr/>
        </p:nvPicPr>
        <p:blipFill>
          <a:blip r:embed="rId3" cstate="print"/>
          <a:srcRect r="10236"/>
          <a:stretch>
            <a:fillRect/>
          </a:stretch>
        </p:blipFill>
        <p:spPr bwMode="auto">
          <a:xfrm>
            <a:off x="5220072" y="713150"/>
            <a:ext cx="3657400" cy="27424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2" descr="C:\Users\Наталья\Desktop\буклет\для буклета\фото для сайта ивану\фото литва\DSC0249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855" y="3764616"/>
            <a:ext cx="4980914" cy="28078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183215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642938"/>
          </a:xfrm>
        </p:spPr>
        <p:txBody>
          <a:bodyPr/>
          <a:lstStyle/>
          <a:p>
            <a:pPr eaLnBrk="1" hangingPunct="1"/>
            <a:r>
              <a:rPr lang="ru-RU" sz="36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Изобразительное искусство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79512" y="908721"/>
            <a:ext cx="4536504" cy="3888431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Char char="q"/>
            </a:pPr>
            <a:r>
              <a:rPr lang="ru-RU" sz="2000" b="1" i="1" dirty="0" smtClean="0">
                <a:solidFill>
                  <a:schemeClr val="bg1"/>
                </a:solidFill>
              </a:rPr>
              <a:t>Живопись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q"/>
            </a:pPr>
            <a:r>
              <a:rPr lang="ru-RU" sz="2000" b="1" i="1" dirty="0" smtClean="0">
                <a:solidFill>
                  <a:schemeClr val="bg1"/>
                </a:solidFill>
              </a:rPr>
              <a:t>Скульптура (глина, пластилин)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q"/>
            </a:pPr>
            <a:r>
              <a:rPr lang="ru-RU" sz="2000" b="1" i="1" dirty="0" smtClean="0">
                <a:solidFill>
                  <a:schemeClr val="bg1"/>
                </a:solidFill>
              </a:rPr>
              <a:t>Графика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q"/>
            </a:pPr>
            <a:r>
              <a:rPr lang="ru-RU" sz="2000" b="1" i="1" dirty="0" smtClean="0">
                <a:solidFill>
                  <a:schemeClr val="bg1"/>
                </a:solidFill>
              </a:rPr>
              <a:t>Дизайн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q"/>
            </a:pPr>
            <a:r>
              <a:rPr lang="ru-RU" sz="2000" b="1" i="1" dirty="0" err="1" smtClean="0">
                <a:solidFill>
                  <a:schemeClr val="bg1"/>
                </a:solidFill>
              </a:rPr>
              <a:t>Бумагопластика</a:t>
            </a:r>
            <a:endParaRPr lang="ru-RU" sz="2000" b="1" i="1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Char char="q"/>
            </a:pPr>
            <a:r>
              <a:rPr lang="ru-RU" sz="2000" b="1" i="1" dirty="0" smtClean="0">
                <a:solidFill>
                  <a:schemeClr val="bg1"/>
                </a:solidFill>
              </a:rPr>
              <a:t>Художественный труд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q"/>
            </a:pPr>
            <a:r>
              <a:rPr lang="ru-RU" sz="2000" b="1" i="1" dirty="0" smtClean="0">
                <a:solidFill>
                  <a:schemeClr val="bg1"/>
                </a:solidFill>
              </a:rPr>
              <a:t>Аппликация из различных материалов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q"/>
            </a:pPr>
            <a:r>
              <a:rPr lang="ru-RU" sz="2000" b="1" i="1" dirty="0" smtClean="0">
                <a:solidFill>
                  <a:schemeClr val="bg1"/>
                </a:solidFill>
              </a:rPr>
              <a:t>Беседы о художниках и жанрах изобразительно-прикладного искусства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q"/>
            </a:pPr>
            <a:r>
              <a:rPr lang="ru-RU" sz="2000" b="1" i="1" dirty="0" smtClean="0">
                <a:solidFill>
                  <a:schemeClr val="bg1"/>
                </a:solidFill>
              </a:rPr>
              <a:t>Компьютерное конструирование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q"/>
            </a:pPr>
            <a:endParaRPr lang="ru-RU" sz="2000" b="1" i="1" dirty="0" smtClean="0">
              <a:solidFill>
                <a:schemeClr val="bg1"/>
              </a:solidFill>
            </a:endParaRPr>
          </a:p>
        </p:txBody>
      </p:sp>
      <p:pic>
        <p:nvPicPr>
          <p:cNvPr id="65541" name="Picture 12" descr="270904-00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5220072" y="980728"/>
            <a:ext cx="3311525" cy="2232025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5540" name="Picture 7" descr="115_1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/>
          <a:stretch>
            <a:fillRect/>
          </a:stretch>
        </p:blipFill>
        <p:spPr>
          <a:xfrm>
            <a:off x="4644008" y="3356992"/>
            <a:ext cx="4248472" cy="3354610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21449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Творческие работы детей</a:t>
            </a:r>
          </a:p>
        </p:txBody>
      </p:sp>
      <p:pic>
        <p:nvPicPr>
          <p:cNvPr id="8" name="Содержимое 11" descr="IMG_108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0" r="4726"/>
          <a:stretch>
            <a:fillRect/>
          </a:stretch>
        </p:blipFill>
        <p:spPr>
          <a:xfrm>
            <a:off x="179512" y="1428750"/>
            <a:ext cx="1888888" cy="2565201"/>
          </a:xfrm>
        </p:spPr>
      </p:pic>
      <p:pic>
        <p:nvPicPr>
          <p:cNvPr id="9" name="Picture 5" descr="C:\Documents and Settings\Wizard\Desktop\Педмарафон\детские работы\IMG_107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66" r="22221" b="5794"/>
          <a:stretch>
            <a:fillRect/>
          </a:stretch>
        </p:blipFill>
        <p:spPr bwMode="auto">
          <a:xfrm>
            <a:off x="2453358" y="1403351"/>
            <a:ext cx="1643063" cy="236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Содержимое 9" descr="IMG_108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3"/>
          <a:stretch>
            <a:fillRect/>
          </a:stretch>
        </p:blipFill>
        <p:spPr bwMode="auto">
          <a:xfrm>
            <a:off x="4547393" y="1403351"/>
            <a:ext cx="1819275" cy="264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Содержимое 7" descr="IMG_1089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3" t="3125" r="4807"/>
          <a:stretch>
            <a:fillRect/>
          </a:stretch>
        </p:blipFill>
        <p:spPr bwMode="auto">
          <a:xfrm>
            <a:off x="7002859" y="1403351"/>
            <a:ext cx="1714500" cy="255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Содержимое 8" descr="IMG_1090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7" b="4565"/>
          <a:stretch>
            <a:fillRect/>
          </a:stretch>
        </p:blipFill>
        <p:spPr bwMode="auto">
          <a:xfrm>
            <a:off x="499463" y="4523422"/>
            <a:ext cx="2511425" cy="18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3" descr="C:\Documents and Settings\Wizard\Desktop\Педмарафон\детские работы\IMG_1086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8" t="4594" r="3448" b="3459"/>
          <a:stretch>
            <a:fillRect/>
          </a:stretch>
        </p:blipFill>
        <p:spPr bwMode="auto">
          <a:xfrm>
            <a:off x="6610920" y="4523422"/>
            <a:ext cx="1928812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C:\Documents and Settings\Wizard\Desktop\Педмарафон\детские работы\IMG_108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18"/>
          <a:stretch>
            <a:fillRect/>
          </a:stretch>
        </p:blipFill>
        <p:spPr bwMode="auto">
          <a:xfrm>
            <a:off x="3393281" y="4523422"/>
            <a:ext cx="2308225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4995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356100" y="115888"/>
            <a:ext cx="4787900" cy="6332537"/>
          </a:xfrm>
        </p:spPr>
        <p:txBody>
          <a:bodyPr/>
          <a:lstStyle/>
          <a:p>
            <a:pPr marL="0" indent="0" algn="ctr" eaLnBrk="1" hangingPunct="1">
              <a:lnSpc>
                <a:spcPct val="90000"/>
              </a:lnSpc>
              <a:spcBef>
                <a:spcPct val="0"/>
              </a:spcBef>
              <a:buNone/>
              <a:defRPr/>
            </a:pPr>
            <a:r>
              <a:rPr lang="ru-RU" sz="3000" b="1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rPr>
              <a:t>Танцевальное искусство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q"/>
              <a:defRPr/>
            </a:pPr>
            <a:r>
              <a:rPr lang="ru-RU" sz="2000" b="1" i="1" dirty="0" smtClean="0">
                <a:solidFill>
                  <a:schemeClr val="bg1"/>
                </a:solidFill>
              </a:rPr>
              <a:t>Ритмика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q"/>
              <a:defRPr/>
            </a:pPr>
            <a:r>
              <a:rPr lang="ru-RU" sz="2000" b="1" i="1" dirty="0" smtClean="0">
                <a:solidFill>
                  <a:schemeClr val="bg1"/>
                </a:solidFill>
              </a:rPr>
              <a:t>Пластика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q"/>
              <a:defRPr/>
            </a:pPr>
            <a:r>
              <a:rPr lang="ru-RU" sz="2000" b="1" i="1" dirty="0" smtClean="0">
                <a:solidFill>
                  <a:schemeClr val="bg1"/>
                </a:solidFill>
              </a:rPr>
              <a:t>Классический, бальный, народный эстрадный танец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q"/>
              <a:defRPr/>
            </a:pPr>
            <a:r>
              <a:rPr lang="ru-RU" sz="2000" b="1" i="1" dirty="0" smtClean="0">
                <a:solidFill>
                  <a:schemeClr val="bg1"/>
                </a:solidFill>
              </a:rPr>
              <a:t>Выразительность жеста</a:t>
            </a:r>
          </a:p>
          <a:p>
            <a:pPr eaLnBrk="1" hangingPunct="1">
              <a:lnSpc>
                <a:spcPct val="90000"/>
              </a:lnSpc>
              <a:defRPr/>
            </a:pPr>
            <a:endParaRPr lang="ru-RU" sz="2000" b="1" dirty="0" smtClean="0">
              <a:solidFill>
                <a:schemeClr val="bg1"/>
              </a:solidFill>
            </a:endParaRP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 typeface="Arial" charset="0"/>
              <a:buNone/>
              <a:defRPr/>
            </a:pPr>
            <a:endParaRPr lang="ru-RU" sz="3000" b="1" dirty="0" smtClean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 typeface="Arial" charset="0"/>
              <a:buNone/>
              <a:defRPr/>
            </a:pPr>
            <a:endParaRPr lang="ru-RU" sz="30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 typeface="Arial" charset="0"/>
              <a:buNone/>
              <a:defRPr/>
            </a:pPr>
            <a:endParaRPr lang="ru-RU" sz="3000" b="1" dirty="0" smtClean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ru-RU" sz="2400" b="1" dirty="0" smtClean="0">
              <a:solidFill>
                <a:srgbClr val="000099"/>
              </a:solidFill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ru-RU" sz="2000" b="1" dirty="0" smtClean="0"/>
          </a:p>
        </p:txBody>
      </p:sp>
      <p:pic>
        <p:nvPicPr>
          <p:cNvPr id="61443" name="Picture 7" descr="P411016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3929066"/>
            <a:ext cx="3455988" cy="25193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444" name="Picture 4" descr="star0604221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571480"/>
            <a:ext cx="3429000" cy="29289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40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636911"/>
            <a:ext cx="4425950" cy="303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6615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3450" y="116632"/>
            <a:ext cx="5670550" cy="385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64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93" y="2972846"/>
            <a:ext cx="5670550" cy="385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593" y="260868"/>
            <a:ext cx="344785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200" i="1" dirty="0" smtClean="0">
                <a:solidFill>
                  <a:srgbClr val="F79646">
                    <a:lumMod val="60000"/>
                    <a:lumOff val="40000"/>
                  </a:srgbClr>
                </a:solidFill>
                <a:latin typeface="Arial" pitchFamily="34" charset="0"/>
                <a:cs typeface="Arial" pitchFamily="34" charset="0"/>
              </a:rPr>
              <a:t>Студия танца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559149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86" y="3660430"/>
            <a:ext cx="4359714" cy="29369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660430"/>
            <a:ext cx="4190474" cy="29369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524767"/>
            <a:ext cx="4190474" cy="29188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34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6731" y="-277544"/>
            <a:ext cx="5410002" cy="447541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21093657" lon="21134637" rev="1146296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601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800200"/>
          </a:xfrm>
        </p:spPr>
        <p:txBody>
          <a:bodyPr/>
          <a:lstStyle/>
          <a:p>
            <a:pPr lvl="0" algn="l" eaLnBrk="1" hangingPunct="1">
              <a:lnSpc>
                <a:spcPct val="90000"/>
              </a:lnSpc>
              <a:defRPr/>
            </a:pPr>
            <a:r>
              <a:rPr lang="ru-RU" sz="3000" b="1" i="1" dirty="0">
                <a:solidFill>
                  <a:schemeClr val="accent6">
                    <a:lumMod val="60000"/>
                    <a:lumOff val="40000"/>
                  </a:schemeClr>
                </a:solidFill>
                <a:ea typeface="+mn-ea"/>
                <a:cs typeface="+mn-cs"/>
              </a:rPr>
              <a:t>Театральное  </a:t>
            </a:r>
            <a:r>
              <a:rPr lang="ru-RU" sz="30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  <a:ea typeface="+mn-ea"/>
                <a:cs typeface="+mn-cs"/>
              </a:rPr>
              <a:t>искусство</a:t>
            </a:r>
            <a:r>
              <a:rPr lang="ru-RU" sz="3000" b="1" i="1" dirty="0">
                <a:solidFill>
                  <a:schemeClr val="accent6">
                    <a:lumMod val="40000"/>
                    <a:lumOff val="60000"/>
                  </a:schemeClr>
                </a:solidFill>
                <a:ea typeface="+mn-ea"/>
                <a:cs typeface="+mn-cs"/>
              </a:rPr>
              <a:t/>
            </a:r>
            <a:br>
              <a:rPr lang="ru-RU" sz="3000" b="1" i="1" dirty="0">
                <a:solidFill>
                  <a:schemeClr val="accent6">
                    <a:lumMod val="40000"/>
                    <a:lumOff val="60000"/>
                  </a:schemeClr>
                </a:solidFill>
                <a:ea typeface="+mn-ea"/>
                <a:cs typeface="+mn-cs"/>
              </a:rPr>
            </a:br>
            <a:r>
              <a:rPr lang="ru-RU" sz="2400" b="1" i="1" dirty="0">
                <a:solidFill>
                  <a:prstClr val="white"/>
                </a:solidFill>
                <a:ea typeface="+mn-ea"/>
                <a:cs typeface="+mn-cs"/>
              </a:rPr>
              <a:t>Актерское мастерство</a:t>
            </a:r>
            <a:br>
              <a:rPr lang="ru-RU" sz="2400" b="1" i="1" dirty="0">
                <a:solidFill>
                  <a:prstClr val="white"/>
                </a:solidFill>
                <a:ea typeface="+mn-ea"/>
                <a:cs typeface="+mn-cs"/>
              </a:rPr>
            </a:br>
            <a:r>
              <a:rPr lang="ru-RU" sz="2400" b="1" i="1" dirty="0">
                <a:solidFill>
                  <a:prstClr val="white"/>
                </a:solidFill>
                <a:ea typeface="+mn-ea"/>
                <a:cs typeface="+mn-cs"/>
              </a:rPr>
              <a:t>Сценическая речь</a:t>
            </a:r>
            <a:br>
              <a:rPr lang="ru-RU" sz="2400" b="1" i="1" dirty="0">
                <a:solidFill>
                  <a:prstClr val="white"/>
                </a:solidFill>
                <a:ea typeface="+mn-ea"/>
                <a:cs typeface="+mn-cs"/>
              </a:rPr>
            </a:br>
            <a:r>
              <a:rPr lang="ru-RU" sz="2400" b="1" i="1" dirty="0">
                <a:solidFill>
                  <a:prstClr val="white"/>
                </a:solidFill>
                <a:ea typeface="+mn-ea"/>
                <a:cs typeface="+mn-cs"/>
              </a:rPr>
              <a:t>Сценическое движение</a:t>
            </a:r>
            <a:br>
              <a:rPr lang="ru-RU" sz="2400" b="1" i="1" dirty="0">
                <a:solidFill>
                  <a:prstClr val="white"/>
                </a:solidFill>
                <a:ea typeface="+mn-ea"/>
                <a:cs typeface="+mn-cs"/>
              </a:rPr>
            </a:br>
            <a:endParaRPr lang="ru-RU" dirty="0"/>
          </a:p>
        </p:txBody>
      </p:sp>
      <p:pic>
        <p:nvPicPr>
          <p:cNvPr id="101380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00" y="1628800"/>
            <a:ext cx="3974937" cy="3036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13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707" y="692696"/>
            <a:ext cx="4395787" cy="324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138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116" y="3645024"/>
            <a:ext cx="4333875" cy="3109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4974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Рисунок 1" descr="IMG_0352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67368" y="178845"/>
            <a:ext cx="4244373" cy="31061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1683" name="Рисунок 2" descr="IMG_0364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77707" y="3494430"/>
            <a:ext cx="4143159" cy="30650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1684" name="Рисунок 3" descr="IMG_0407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7368" y="3494430"/>
            <a:ext cx="4244373" cy="30650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1685" name="Рисунок 4" descr="IMG_0429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77706" y="178846"/>
            <a:ext cx="4143159" cy="31061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85813"/>
          </a:xfrm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</a:pPr>
            <a:r>
              <a:rPr lang="ru-RU" sz="3200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Этика, этикет, уроки нравственности</a:t>
            </a:r>
          </a:p>
        </p:txBody>
      </p:sp>
      <p:pic>
        <p:nvPicPr>
          <p:cNvPr id="58372" name="Picture 2" descr="C:\Users\Наталья\Desktop\фоны\520b0f61de4b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39552" y="692696"/>
            <a:ext cx="3168352" cy="3168352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8374" name="Picture 7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788024" y="750585"/>
            <a:ext cx="3888432" cy="3071369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8373" name="Picture 3" descr="C:\Users\Наталья\Desktop\фоны\211839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39752" y="3968752"/>
            <a:ext cx="4237860" cy="28390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3206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 t="2963" b="16790"/>
          <a:stretch>
            <a:fillRect/>
          </a:stretch>
        </p:blipFill>
        <p:spPr bwMode="auto">
          <a:xfrm>
            <a:off x="179512" y="3675670"/>
            <a:ext cx="4320480" cy="30194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3" descr="IMG_1157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8426" y="3675671"/>
            <a:ext cx="4165053" cy="30307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3012" name="Заголовок 1"/>
          <p:cNvSpPr>
            <a:spLocks noGrp="1"/>
          </p:cNvSpPr>
          <p:nvPr>
            <p:ph type="title"/>
          </p:nvPr>
        </p:nvSpPr>
        <p:spPr>
          <a:xfrm>
            <a:off x="-84138" y="287339"/>
            <a:ext cx="9144001" cy="477366"/>
          </a:xfrm>
        </p:spPr>
        <p:txBody>
          <a:bodyPr/>
          <a:lstStyle/>
          <a:p>
            <a:r>
              <a:rPr lang="ru-RU" sz="36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Интерьер учреждения</a:t>
            </a:r>
          </a:p>
        </p:txBody>
      </p:sp>
      <p:pic>
        <p:nvPicPr>
          <p:cNvPr id="101378" name="Picture 2" descr="C:\Users\Наталья\Desktop\Общая папка\Буклет\int01 - копия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55357"/>
            <a:ext cx="4320480" cy="28203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1379" name="Picture 3" descr="C:\Users\Наталья\Desktop\буклет\для буклета\IMG_814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425" y="855357"/>
            <a:ext cx="4165053" cy="28203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410169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2612"/>
          </a:xfrm>
        </p:spPr>
        <p:txBody>
          <a:bodyPr/>
          <a:lstStyle/>
          <a:p>
            <a:r>
              <a:rPr lang="ru-RU" sz="32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</a:rPr>
              <a:t>В начальной школе - детском саду </a:t>
            </a:r>
            <a:endParaRPr lang="ru-RU" sz="3200" b="1" i="1" dirty="0" smtClean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052" name="Rectangle 3"/>
          <p:cNvSpPr>
            <a:spLocks noGrp="1"/>
          </p:cNvSpPr>
          <p:nvPr>
            <p:ph idx="1"/>
          </p:nvPr>
        </p:nvSpPr>
        <p:spPr>
          <a:xfrm>
            <a:off x="179512" y="928688"/>
            <a:ext cx="8964487" cy="2830512"/>
          </a:xfrm>
        </p:spPr>
        <p:txBody>
          <a:bodyPr/>
          <a:lstStyle/>
          <a:p>
            <a:r>
              <a:rPr lang="ru-RU" sz="24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Дети с 2 лет до 11лет</a:t>
            </a:r>
          </a:p>
          <a:p>
            <a:r>
              <a:rPr lang="ru-RU" sz="24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6 групп дошкольного отделения – 155 воспитанника</a:t>
            </a:r>
          </a:p>
          <a:p>
            <a:r>
              <a:rPr lang="ru-RU" sz="24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4 класса начальной  школы – 102  учащихся</a:t>
            </a:r>
          </a:p>
          <a:p>
            <a:r>
              <a:rPr lang="ru-RU" sz="24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Школа </a:t>
            </a:r>
            <a:r>
              <a:rPr lang="ru-RU" sz="2400" b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полного дня</a:t>
            </a:r>
          </a:p>
          <a:p>
            <a:endParaRPr lang="ru-RU" sz="2400" dirty="0" smtClean="0">
              <a:solidFill>
                <a:srgbClr val="7030A0"/>
              </a:solidFill>
              <a:latin typeface="Arial" charset="0"/>
            </a:endParaRPr>
          </a:p>
        </p:txBody>
      </p:sp>
      <p:graphicFrame>
        <p:nvGraphicFramePr>
          <p:cNvPr id="2050" name="Диаграмма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72592671"/>
              </p:ext>
            </p:extLst>
          </p:nvPr>
        </p:nvGraphicFramePr>
        <p:xfrm>
          <a:off x="928688" y="3357563"/>
          <a:ext cx="7553325" cy="2779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37" name="Лист" r:id="rId4" imgW="7553260" imgH="2781415" progId="Excel.Sheet.8">
                  <p:embed/>
                </p:oleObj>
              </mc:Choice>
              <mc:Fallback>
                <p:oleObj name="Лист" r:id="rId4" imgW="7553260" imgH="2781415" progId="Excel.Sheet.8">
                  <p:embed/>
                  <p:pic>
                    <p:nvPicPr>
                      <p:cNvPr id="0" name="Picture 12"/>
                      <p:cNvPicPr>
                        <a:picLocks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8688" y="3357563"/>
                        <a:ext cx="7553325" cy="27797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634082"/>
          </a:xfrm>
        </p:spPr>
        <p:txBody>
          <a:bodyPr/>
          <a:lstStyle/>
          <a:p>
            <a:r>
              <a:rPr lang="ru-RU" sz="32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Территория учреждения</a:t>
            </a:r>
          </a:p>
        </p:txBody>
      </p:sp>
      <p:pic>
        <p:nvPicPr>
          <p:cNvPr id="37891" name="Picture 2" descr="C:\Users\Наталья\Desktop\Фото\Территория 1 сент 2011\IMG_479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/>
          </a:blip>
          <a:srcRect/>
          <a:stretch>
            <a:fillRect/>
          </a:stretch>
        </p:blipFill>
        <p:spPr>
          <a:xfrm>
            <a:off x="370324" y="4142923"/>
            <a:ext cx="3805435" cy="25381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7893" name="Picture 3" descr="C:\Users\Наталья\Desktop\Фото\Территория 1 сент 2011\IMG_4805.JPG"/>
          <p:cNvPicPr>
            <a:picLocks noChangeAspect="1" noChangeArrowheads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 bwMode="auto">
          <a:xfrm>
            <a:off x="5089550" y="4142923"/>
            <a:ext cx="3802929" cy="25352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7894" name="Рисунок 6" descr="C:\Users\ДНС\Desktop\скамеечки и пр\DSCF2722.JPG"/>
          <p:cNvPicPr>
            <a:picLocks noChangeAspect="1" noChangeArrowheads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 bwMode="auto">
          <a:xfrm>
            <a:off x="370324" y="1018015"/>
            <a:ext cx="3553604" cy="28985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7895" name="Рисунок 7" descr="C:\Users\ДНС\Desktop\аллея лето +осень\IMG_2629.JPG"/>
          <p:cNvPicPr>
            <a:picLocks noChangeAspect="1" noChangeArrowheads="1"/>
          </p:cNvPicPr>
          <p:nvPr/>
        </p:nvPicPr>
        <p:blipFill>
          <a:blip r:embed="rId5">
            <a:extLst/>
          </a:blip>
          <a:srcRect/>
          <a:stretch>
            <a:fillRect/>
          </a:stretch>
        </p:blipFill>
        <p:spPr bwMode="auto">
          <a:xfrm>
            <a:off x="5292080" y="1039263"/>
            <a:ext cx="3600399" cy="28773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648072"/>
          </a:xfrm>
        </p:spPr>
        <p:txBody>
          <a:bodyPr/>
          <a:lstStyle/>
          <a:p>
            <a:r>
              <a:rPr lang="ru-RU" sz="36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Территория учреждения</a:t>
            </a:r>
          </a:p>
        </p:txBody>
      </p:sp>
      <p:pic>
        <p:nvPicPr>
          <p:cNvPr id="36867" name="Содержимое 3" descr="C:\Users\ДНС\Desktop\фотки\пруды сада\IMG_2521.JPG"/>
          <p:cNvPicPr>
            <a:picLocks noGrp="1"/>
          </p:cNvPicPr>
          <p:nvPr>
            <p:ph idx="1"/>
          </p:nvPr>
        </p:nvPicPr>
        <p:blipFill>
          <a:blip r:embed="rId2">
            <a:extLst/>
          </a:blip>
          <a:srcRect/>
          <a:stretch>
            <a:fillRect/>
          </a:stretch>
        </p:blipFill>
        <p:spPr>
          <a:xfrm>
            <a:off x="395536" y="905904"/>
            <a:ext cx="4233993" cy="2500330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6868" name="Рисунок 4" descr="C:\Users\ДНС\Desktop\экскурс по саду,\IMG_4721.JPG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5072065" y="928671"/>
            <a:ext cx="3541257" cy="25003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6869" name="Рисунок 5" descr="C:\Users\ДНС\Desktop\скамеечки и пр\DSCF2719.JPG"/>
          <p:cNvPicPr>
            <a:picLocks noChangeAspect="1" noChangeArrowheads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 bwMode="auto">
          <a:xfrm>
            <a:off x="395536" y="3727014"/>
            <a:ext cx="4320480" cy="28362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6871" name="Picture 2" descr="C:\Users\Наталья\Desktop\Фото\Территория 1 сент 2011\IMG_4279.JPG"/>
          <p:cNvPicPr>
            <a:picLocks noChangeAspect="1" noChangeArrowheads="1"/>
          </p:cNvPicPr>
          <p:nvPr/>
        </p:nvPicPr>
        <p:blipFill>
          <a:blip r:embed="rId5">
            <a:extLst/>
          </a:blip>
          <a:srcRect/>
          <a:stretch>
            <a:fillRect/>
          </a:stretch>
        </p:blipFill>
        <p:spPr bwMode="auto">
          <a:xfrm>
            <a:off x="5072064" y="3727013"/>
            <a:ext cx="3527425" cy="28362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884640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Группа 102"/>
          <p:cNvGrpSpPr/>
          <p:nvPr/>
        </p:nvGrpSpPr>
        <p:grpSpPr>
          <a:xfrm>
            <a:off x="218182" y="303156"/>
            <a:ext cx="8674296" cy="6220989"/>
            <a:chOff x="218182" y="303156"/>
            <a:chExt cx="8674296" cy="6220989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218182" y="303156"/>
              <a:ext cx="8640960" cy="864096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dirty="0">
                  <a:solidFill>
                    <a:srgbClr val="CC3300"/>
                  </a:solidFill>
                </a:rPr>
                <a:t>Система организации образовательного пространства на основе </a:t>
              </a:r>
              <a:r>
                <a:rPr lang="ru-RU" dirty="0" err="1">
                  <a:solidFill>
                    <a:srgbClr val="CC3300"/>
                  </a:solidFill>
                </a:rPr>
                <a:t>здоровьесберегающего</a:t>
              </a:r>
              <a:r>
                <a:rPr lang="ru-RU" dirty="0">
                  <a:solidFill>
                    <a:srgbClr val="CC3300"/>
                  </a:solidFill>
                </a:rPr>
                <a:t> и </a:t>
              </a:r>
              <a:r>
                <a:rPr lang="ru-RU" dirty="0" err="1">
                  <a:solidFill>
                    <a:srgbClr val="CC3300"/>
                  </a:solidFill>
                </a:rPr>
                <a:t>здоровьеразвивающего</a:t>
              </a:r>
              <a:r>
                <a:rPr lang="ru-RU" dirty="0">
                  <a:solidFill>
                    <a:srgbClr val="CC3300"/>
                  </a:solidFill>
                </a:rPr>
                <a:t> сервиса, </a:t>
              </a:r>
              <a:endParaRPr lang="ru-RU" dirty="0" smtClean="0">
                <a:solidFill>
                  <a:srgbClr val="CC3300"/>
                </a:solidFill>
              </a:endParaRPr>
            </a:p>
            <a:p>
              <a:pPr algn="ctr"/>
              <a:r>
                <a:rPr lang="ru-RU" dirty="0" smtClean="0">
                  <a:solidFill>
                    <a:srgbClr val="CC3300"/>
                  </a:solidFill>
                </a:rPr>
                <a:t>построенного </a:t>
              </a:r>
              <a:r>
                <a:rPr lang="ru-RU" dirty="0">
                  <a:solidFill>
                    <a:srgbClr val="CC3300"/>
                  </a:solidFill>
                </a:rPr>
                <a:t>на принципах </a:t>
              </a:r>
              <a:r>
                <a:rPr lang="ru-RU" dirty="0" err="1">
                  <a:solidFill>
                    <a:srgbClr val="CC3300"/>
                  </a:solidFill>
                </a:rPr>
                <a:t>природосообразности</a:t>
              </a:r>
              <a:r>
                <a:rPr lang="ru-RU" dirty="0">
                  <a:solidFill>
                    <a:srgbClr val="CC3300"/>
                  </a:solidFill>
                </a:rPr>
                <a:t> </a:t>
              </a:r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251517" y="2420888"/>
              <a:ext cx="3608784" cy="648072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600" dirty="0" smtClean="0">
                  <a:solidFill>
                    <a:prstClr val="black"/>
                  </a:solidFill>
                </a:rPr>
                <a:t>Образовательный процесс</a:t>
              </a:r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5" name="Прямоугольник 4"/>
            <p:cNvSpPr/>
            <p:nvPr/>
          </p:nvSpPr>
          <p:spPr>
            <a:xfrm>
              <a:off x="4145393" y="2420888"/>
              <a:ext cx="4747084" cy="648072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600" dirty="0" err="1" smtClean="0">
                  <a:solidFill>
                    <a:prstClr val="black"/>
                  </a:solidFill>
                </a:rPr>
                <a:t>Валеологическое</a:t>
              </a:r>
              <a:r>
                <a:rPr lang="ru-RU" sz="1600" dirty="0" smtClean="0">
                  <a:solidFill>
                    <a:prstClr val="black"/>
                  </a:solidFill>
                </a:rPr>
                <a:t> направление</a:t>
              </a:r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251517" y="3356992"/>
              <a:ext cx="1728192" cy="648072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dirty="0" err="1" smtClean="0">
                  <a:solidFill>
                    <a:prstClr val="black"/>
                  </a:solidFill>
                </a:rPr>
                <a:t>Здоровьесберегаю-щая</a:t>
              </a:r>
              <a:r>
                <a:rPr lang="ru-RU" sz="1200" dirty="0" smtClean="0">
                  <a:solidFill>
                    <a:prstClr val="black"/>
                  </a:solidFill>
                </a:rPr>
                <a:t> система процесса обучения</a:t>
              </a:r>
              <a:endParaRPr lang="ru-RU" sz="1200" dirty="0">
                <a:solidFill>
                  <a:prstClr val="black"/>
                </a:solidFill>
              </a:endParaRP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2132109" y="3356992"/>
              <a:ext cx="1728192" cy="648072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dirty="0" err="1" smtClean="0">
                  <a:solidFill>
                    <a:prstClr val="black"/>
                  </a:solidFill>
                </a:rPr>
                <a:t>Здоровьеразвиваю-щая</a:t>
              </a:r>
              <a:r>
                <a:rPr lang="ru-RU" sz="1200" dirty="0" smtClean="0">
                  <a:solidFill>
                    <a:prstClr val="black"/>
                  </a:solidFill>
                </a:rPr>
                <a:t> система проц. воспитания </a:t>
              </a:r>
              <a:endParaRPr lang="ru-RU" sz="1200" dirty="0">
                <a:solidFill>
                  <a:prstClr val="black"/>
                </a:solidFill>
              </a:endParaRPr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4145393" y="3356992"/>
              <a:ext cx="2797424" cy="648072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dirty="0" smtClean="0">
                  <a:solidFill>
                    <a:prstClr val="black"/>
                  </a:solidFill>
                </a:rPr>
                <a:t>Службы здоровья</a:t>
              </a:r>
              <a:endParaRPr lang="ru-RU" sz="1400" dirty="0">
                <a:solidFill>
                  <a:prstClr val="black"/>
                </a:solidFill>
              </a:endParaRPr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7243513" y="3356992"/>
              <a:ext cx="1648964" cy="648072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dirty="0" smtClean="0">
                  <a:solidFill>
                    <a:prstClr val="black"/>
                  </a:solidFill>
                </a:rPr>
                <a:t>А</a:t>
              </a:r>
              <a:r>
                <a:rPr lang="ru-RU" sz="1200" dirty="0" smtClean="0">
                  <a:solidFill>
                    <a:prstClr val="black"/>
                  </a:solidFill>
                </a:rPr>
                <a:t>дминистративно-хозяйственная </a:t>
              </a:r>
              <a:r>
                <a:rPr lang="ru-RU" sz="1400" dirty="0" smtClean="0">
                  <a:solidFill>
                    <a:prstClr val="black"/>
                  </a:solidFill>
                </a:rPr>
                <a:t>служба</a:t>
              </a:r>
              <a:endParaRPr lang="ru-RU" sz="1400" dirty="0">
                <a:solidFill>
                  <a:prstClr val="black"/>
                </a:solidFill>
              </a:endParaRPr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4142208" y="4293096"/>
              <a:ext cx="498612" cy="1403557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vert="vert270" rtlCol="0" anchor="ctr"/>
            <a:lstStyle/>
            <a:p>
              <a:pPr algn="ctr"/>
              <a:r>
                <a:rPr lang="ru-RU" sz="1200" dirty="0" smtClean="0">
                  <a:solidFill>
                    <a:prstClr val="black"/>
                  </a:solidFill>
                </a:rPr>
                <a:t>Физкультурно-оздоровительная</a:t>
              </a:r>
              <a:endParaRPr lang="ru-RU" sz="1200" dirty="0">
                <a:solidFill>
                  <a:prstClr val="black"/>
                </a:solidFill>
              </a:endParaRPr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4712828" y="4293095"/>
              <a:ext cx="498612" cy="1403557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vert="vert270" rtlCol="0" anchor="ctr"/>
            <a:lstStyle/>
            <a:p>
              <a:pPr algn="ctr"/>
              <a:r>
                <a:rPr lang="ru-RU" sz="1200" dirty="0" smtClean="0">
                  <a:solidFill>
                    <a:prstClr val="black"/>
                  </a:solidFill>
                </a:rPr>
                <a:t>Социальная</a:t>
              </a:r>
              <a:endParaRPr lang="ru-RU" sz="1100" dirty="0">
                <a:solidFill>
                  <a:prstClr val="black"/>
                </a:solidFill>
              </a:endParaRPr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5288892" y="4293096"/>
              <a:ext cx="498612" cy="1403557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vert="vert270" rtlCol="0" anchor="ctr"/>
            <a:lstStyle/>
            <a:p>
              <a:pPr algn="ctr"/>
              <a:r>
                <a:rPr lang="ru-RU" sz="1200" dirty="0" smtClean="0">
                  <a:solidFill>
                    <a:prstClr val="black"/>
                  </a:solidFill>
                </a:rPr>
                <a:t>Психолого-педагогическая</a:t>
              </a:r>
              <a:endParaRPr lang="ru-RU" sz="1200" dirty="0">
                <a:solidFill>
                  <a:prstClr val="black"/>
                </a:solidFill>
              </a:endParaRPr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5864956" y="4293094"/>
              <a:ext cx="498612" cy="1403557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vert="vert270" rtlCol="0" anchor="ctr"/>
            <a:lstStyle/>
            <a:p>
              <a:pPr algn="ctr"/>
              <a:r>
                <a:rPr lang="ru-RU" sz="1200" dirty="0" smtClean="0">
                  <a:solidFill>
                    <a:prstClr val="black"/>
                  </a:solidFill>
                </a:rPr>
                <a:t>Медицинская</a:t>
              </a:r>
              <a:endParaRPr lang="ru-RU" sz="1100" dirty="0">
                <a:solidFill>
                  <a:prstClr val="black"/>
                </a:solidFill>
              </a:endParaRPr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6441020" y="4293096"/>
              <a:ext cx="498612" cy="1403557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vert="vert270" rtlCol="0" anchor="ctr"/>
            <a:lstStyle/>
            <a:p>
              <a:pPr algn="ctr"/>
              <a:r>
                <a:rPr lang="ru-RU" sz="1200" dirty="0" smtClean="0">
                  <a:solidFill>
                    <a:prstClr val="black"/>
                  </a:solidFill>
                </a:rPr>
                <a:t>Логопедическая</a:t>
              </a:r>
              <a:endParaRPr lang="ru-RU" sz="1200" dirty="0">
                <a:solidFill>
                  <a:prstClr val="black"/>
                </a:solidFill>
              </a:endParaRPr>
            </a:p>
          </p:txBody>
        </p:sp>
        <p:sp>
          <p:nvSpPr>
            <p:cNvPr id="19" name="Прямоугольник 18"/>
            <p:cNvSpPr/>
            <p:nvPr/>
          </p:nvSpPr>
          <p:spPr>
            <a:xfrm>
              <a:off x="7240327" y="4293093"/>
              <a:ext cx="498612" cy="1403557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vert="vert270" rtlCol="0" anchor="ctr"/>
            <a:lstStyle/>
            <a:p>
              <a:pPr algn="ctr"/>
              <a:r>
                <a:rPr lang="ru-RU" sz="1200" dirty="0" smtClean="0">
                  <a:solidFill>
                    <a:prstClr val="black"/>
                  </a:solidFill>
                </a:rPr>
                <a:t>Служба снабжения</a:t>
              </a:r>
              <a:endParaRPr lang="ru-RU" sz="1200" dirty="0">
                <a:solidFill>
                  <a:prstClr val="black"/>
                </a:solidFill>
              </a:endParaRPr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7809172" y="4293092"/>
              <a:ext cx="498612" cy="1403557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vert="vert270" rtlCol="0" anchor="ctr"/>
            <a:lstStyle/>
            <a:p>
              <a:pPr algn="ctr"/>
              <a:r>
                <a:rPr lang="ru-RU" sz="1200" dirty="0" smtClean="0">
                  <a:solidFill>
                    <a:prstClr val="black"/>
                  </a:solidFill>
                </a:rPr>
                <a:t>Отдел дизайна</a:t>
              </a:r>
              <a:endParaRPr lang="ru-RU" sz="1200" dirty="0">
                <a:solidFill>
                  <a:prstClr val="black"/>
                </a:solidFill>
              </a:endParaRPr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8390679" y="4293091"/>
              <a:ext cx="498612" cy="1403557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vert="vert270" rtlCol="0" anchor="ctr"/>
            <a:lstStyle/>
            <a:p>
              <a:pPr algn="ctr"/>
              <a:r>
                <a:rPr lang="ru-RU" sz="1200" dirty="0" smtClean="0">
                  <a:solidFill>
                    <a:prstClr val="black"/>
                  </a:solidFill>
                </a:rPr>
                <a:t>Учебно-вспомогательная служба</a:t>
              </a:r>
              <a:endParaRPr lang="ru-RU" sz="1200" dirty="0">
                <a:solidFill>
                  <a:prstClr val="black"/>
                </a:solidFill>
              </a:endParaRPr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248332" y="4293096"/>
              <a:ext cx="1728192" cy="1403557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vert="horz" rtlCol="0" anchor="ctr"/>
            <a:lstStyle/>
            <a:p>
              <a:pPr algn="ctr"/>
              <a:r>
                <a:rPr lang="ru-RU" sz="1400" dirty="0" err="1" smtClean="0">
                  <a:solidFill>
                    <a:prstClr val="black"/>
                  </a:solidFill>
                </a:rPr>
                <a:t>Здоровьесбере</a:t>
              </a:r>
              <a:endParaRPr lang="ru-RU" sz="1400" dirty="0" smtClean="0">
                <a:solidFill>
                  <a:prstClr val="black"/>
                </a:solidFill>
              </a:endParaRPr>
            </a:p>
            <a:p>
              <a:pPr algn="ctr"/>
              <a:r>
                <a:rPr lang="ru-RU" sz="1400" dirty="0" err="1" smtClean="0">
                  <a:solidFill>
                    <a:prstClr val="black"/>
                  </a:solidFill>
                </a:rPr>
                <a:t>гающие</a:t>
              </a:r>
              <a:r>
                <a:rPr lang="ru-RU" sz="1400" dirty="0" smtClean="0">
                  <a:solidFill>
                    <a:prstClr val="black"/>
                  </a:solidFill>
                </a:rPr>
                <a:t> технологии</a:t>
              </a:r>
              <a:endParaRPr lang="ru-RU" sz="1400" dirty="0">
                <a:solidFill>
                  <a:prstClr val="black"/>
                </a:solidFill>
              </a:endParaRPr>
            </a:p>
          </p:txBody>
        </p:sp>
        <p:sp>
          <p:nvSpPr>
            <p:cNvPr id="23" name="Прямоугольник 22"/>
            <p:cNvSpPr/>
            <p:nvPr/>
          </p:nvSpPr>
          <p:spPr>
            <a:xfrm>
              <a:off x="2128924" y="4293096"/>
              <a:ext cx="1728192" cy="1403557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vert="horz" rtlCol="0" anchor="ctr"/>
            <a:lstStyle/>
            <a:p>
              <a:pPr algn="ctr"/>
              <a:r>
                <a:rPr lang="ru-RU" sz="1400" dirty="0" smtClean="0">
                  <a:solidFill>
                    <a:prstClr val="black"/>
                  </a:solidFill>
                </a:rPr>
                <a:t>Физкультурно-оздоровительные мероприятия</a:t>
              </a:r>
              <a:endParaRPr lang="ru-RU" sz="1400" dirty="0">
                <a:solidFill>
                  <a:prstClr val="black"/>
                </a:solidFill>
              </a:endParaRPr>
            </a:p>
          </p:txBody>
        </p:sp>
        <p:sp>
          <p:nvSpPr>
            <p:cNvPr id="24" name="Прямоугольник 23"/>
            <p:cNvSpPr/>
            <p:nvPr/>
          </p:nvSpPr>
          <p:spPr>
            <a:xfrm>
              <a:off x="4142208" y="5984684"/>
              <a:ext cx="4747083" cy="539461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vert="horz" rtlCol="0" anchor="ctr"/>
            <a:lstStyle/>
            <a:p>
              <a:pPr algn="ctr"/>
              <a:r>
                <a:rPr lang="ru-RU" sz="1200" dirty="0" smtClean="0">
                  <a:solidFill>
                    <a:prstClr val="black"/>
                  </a:solidFill>
                </a:rPr>
                <a:t>Технологии комплексной профилактики заболеваний, коррекции и реабилитации здоровья</a:t>
              </a:r>
              <a:endParaRPr lang="ru-RU" sz="1200" dirty="0">
                <a:solidFill>
                  <a:prstClr val="black"/>
                </a:solidFill>
              </a:endParaRPr>
            </a:p>
          </p:txBody>
        </p:sp>
        <p:sp>
          <p:nvSpPr>
            <p:cNvPr id="25" name="Прямоугольник 24"/>
            <p:cNvSpPr/>
            <p:nvPr/>
          </p:nvSpPr>
          <p:spPr>
            <a:xfrm>
              <a:off x="248333" y="5984684"/>
              <a:ext cx="3608784" cy="539461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vert="horz" rtlCol="0" anchor="ctr"/>
            <a:lstStyle/>
            <a:p>
              <a:pPr algn="ctr"/>
              <a:r>
                <a:rPr lang="ru-RU" sz="1200" dirty="0" smtClean="0">
                  <a:solidFill>
                    <a:prstClr val="black"/>
                  </a:solidFill>
                </a:rPr>
                <a:t>Развитая личность в её индивидуальности, уникальности и неповторимости</a:t>
              </a:r>
              <a:endParaRPr lang="ru-RU" sz="1200" dirty="0">
                <a:solidFill>
                  <a:prstClr val="black"/>
                </a:solidFill>
              </a:endParaRPr>
            </a:p>
          </p:txBody>
        </p:sp>
        <p:sp>
          <p:nvSpPr>
            <p:cNvPr id="26" name="Прямоугольник 25"/>
            <p:cNvSpPr/>
            <p:nvPr/>
          </p:nvSpPr>
          <p:spPr>
            <a:xfrm>
              <a:off x="251518" y="1484784"/>
              <a:ext cx="3608784" cy="648072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600" dirty="0" smtClean="0">
                  <a:solidFill>
                    <a:prstClr val="black"/>
                  </a:solidFill>
                </a:rPr>
                <a:t>Научно-методический центр</a:t>
              </a:r>
              <a:endParaRPr lang="ru-RU" sz="1600" dirty="0">
                <a:solidFill>
                  <a:prstClr val="black"/>
                </a:solidFill>
              </a:endParaRPr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4145394" y="1484784"/>
              <a:ext cx="4747084" cy="648072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600" dirty="0" smtClean="0">
                  <a:solidFill>
                    <a:prstClr val="black"/>
                  </a:solidFill>
                </a:rPr>
                <a:t>Центр содействия политике здоровья</a:t>
              </a:r>
              <a:endParaRPr lang="ru-RU" sz="1600" dirty="0">
                <a:solidFill>
                  <a:prstClr val="black"/>
                </a:solidFill>
              </a:endParaRPr>
            </a:p>
          </p:txBody>
        </p:sp>
        <p:cxnSp>
          <p:nvCxnSpPr>
            <p:cNvPr id="30" name="Прямая со стрелкой 29"/>
            <p:cNvCxnSpPr>
              <a:endCxn id="26" idx="0"/>
            </p:cNvCxnSpPr>
            <p:nvPr/>
          </p:nvCxnSpPr>
          <p:spPr>
            <a:xfrm>
              <a:off x="2055910" y="1124744"/>
              <a:ext cx="0" cy="36004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Прямая со стрелкой 31"/>
            <p:cNvCxnSpPr>
              <a:endCxn id="27" idx="0"/>
            </p:cNvCxnSpPr>
            <p:nvPr/>
          </p:nvCxnSpPr>
          <p:spPr>
            <a:xfrm>
              <a:off x="6515749" y="1124744"/>
              <a:ext cx="3187" cy="36004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Прямая со стрелкой 34"/>
            <p:cNvCxnSpPr>
              <a:stCxn id="26" idx="2"/>
              <a:endCxn id="4" idx="0"/>
            </p:cNvCxnSpPr>
            <p:nvPr/>
          </p:nvCxnSpPr>
          <p:spPr>
            <a:xfrm flipH="1">
              <a:off x="2055909" y="2132856"/>
              <a:ext cx="1" cy="288032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Прямая со стрелкой 37"/>
            <p:cNvCxnSpPr>
              <a:stCxn id="27" idx="2"/>
              <a:endCxn id="5" idx="0"/>
            </p:cNvCxnSpPr>
            <p:nvPr/>
          </p:nvCxnSpPr>
          <p:spPr>
            <a:xfrm flipH="1">
              <a:off x="6518935" y="2132856"/>
              <a:ext cx="1" cy="288032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Прямая со стрелкой 40"/>
            <p:cNvCxnSpPr>
              <a:endCxn id="6" idx="0"/>
            </p:cNvCxnSpPr>
            <p:nvPr/>
          </p:nvCxnSpPr>
          <p:spPr>
            <a:xfrm>
              <a:off x="1112428" y="3068960"/>
              <a:ext cx="3185" cy="288032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Прямая со стрелкой 43"/>
            <p:cNvCxnSpPr>
              <a:endCxn id="7" idx="0"/>
            </p:cNvCxnSpPr>
            <p:nvPr/>
          </p:nvCxnSpPr>
          <p:spPr>
            <a:xfrm>
              <a:off x="2996205" y="3068960"/>
              <a:ext cx="0" cy="288032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Прямая со стрелкой 46"/>
            <p:cNvCxnSpPr>
              <a:endCxn id="9" idx="0"/>
            </p:cNvCxnSpPr>
            <p:nvPr/>
          </p:nvCxnSpPr>
          <p:spPr>
            <a:xfrm>
              <a:off x="8067995" y="3068960"/>
              <a:ext cx="0" cy="288032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Прямая со стрелкой 49"/>
            <p:cNvCxnSpPr>
              <a:endCxn id="8" idx="0"/>
            </p:cNvCxnSpPr>
            <p:nvPr/>
          </p:nvCxnSpPr>
          <p:spPr>
            <a:xfrm>
              <a:off x="5544105" y="3068960"/>
              <a:ext cx="0" cy="288032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3" name="Прямая со стрелкой 52"/>
            <p:cNvCxnSpPr>
              <a:stCxn id="6" idx="2"/>
              <a:endCxn id="22" idx="0"/>
            </p:cNvCxnSpPr>
            <p:nvPr/>
          </p:nvCxnSpPr>
          <p:spPr>
            <a:xfrm flipH="1">
              <a:off x="1112428" y="4005064"/>
              <a:ext cx="3185" cy="288032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6" name="Прямая со стрелкой 55"/>
            <p:cNvCxnSpPr>
              <a:stCxn id="7" idx="2"/>
              <a:endCxn id="23" idx="0"/>
            </p:cNvCxnSpPr>
            <p:nvPr/>
          </p:nvCxnSpPr>
          <p:spPr>
            <a:xfrm flipH="1">
              <a:off x="2993020" y="4005064"/>
              <a:ext cx="3185" cy="288032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9" name="Прямая со стрелкой 58"/>
            <p:cNvCxnSpPr>
              <a:endCxn id="10" idx="0"/>
            </p:cNvCxnSpPr>
            <p:nvPr/>
          </p:nvCxnSpPr>
          <p:spPr>
            <a:xfrm>
              <a:off x="4391514" y="4005064"/>
              <a:ext cx="0" cy="288032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2" name="Прямая со стрелкой 61"/>
            <p:cNvCxnSpPr>
              <a:endCxn id="15" idx="0"/>
            </p:cNvCxnSpPr>
            <p:nvPr/>
          </p:nvCxnSpPr>
          <p:spPr>
            <a:xfrm>
              <a:off x="4962134" y="4005064"/>
              <a:ext cx="0" cy="288031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5" name="Прямая со стрелкой 64"/>
            <p:cNvCxnSpPr>
              <a:stCxn id="8" idx="2"/>
              <a:endCxn id="16" idx="0"/>
            </p:cNvCxnSpPr>
            <p:nvPr/>
          </p:nvCxnSpPr>
          <p:spPr>
            <a:xfrm flipH="1">
              <a:off x="5538198" y="4005064"/>
              <a:ext cx="5907" cy="288032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8" name="Прямая со стрелкой 67"/>
            <p:cNvCxnSpPr>
              <a:endCxn id="17" idx="0"/>
            </p:cNvCxnSpPr>
            <p:nvPr/>
          </p:nvCxnSpPr>
          <p:spPr>
            <a:xfrm>
              <a:off x="6114262" y="4005064"/>
              <a:ext cx="0" cy="28803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1" name="Прямая со стрелкой 70"/>
            <p:cNvCxnSpPr>
              <a:endCxn id="18" idx="0"/>
            </p:cNvCxnSpPr>
            <p:nvPr/>
          </p:nvCxnSpPr>
          <p:spPr>
            <a:xfrm>
              <a:off x="6690326" y="4005064"/>
              <a:ext cx="0" cy="288032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4" name="Прямая со стрелкой 73"/>
            <p:cNvCxnSpPr>
              <a:endCxn id="19" idx="0"/>
            </p:cNvCxnSpPr>
            <p:nvPr/>
          </p:nvCxnSpPr>
          <p:spPr>
            <a:xfrm>
              <a:off x="7489633" y="4005064"/>
              <a:ext cx="0" cy="288029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7" name="Прямая со стрелкой 76"/>
            <p:cNvCxnSpPr>
              <a:stCxn id="9" idx="2"/>
              <a:endCxn id="20" idx="0"/>
            </p:cNvCxnSpPr>
            <p:nvPr/>
          </p:nvCxnSpPr>
          <p:spPr>
            <a:xfrm flipH="1">
              <a:off x="8058478" y="4005064"/>
              <a:ext cx="9517" cy="288028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0" name="Прямая со стрелкой 79"/>
            <p:cNvCxnSpPr>
              <a:endCxn id="21" idx="0"/>
            </p:cNvCxnSpPr>
            <p:nvPr/>
          </p:nvCxnSpPr>
          <p:spPr>
            <a:xfrm>
              <a:off x="8639985" y="4005064"/>
              <a:ext cx="0" cy="288027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3" name="Прямая со стрелкой 92"/>
            <p:cNvCxnSpPr/>
            <p:nvPr/>
          </p:nvCxnSpPr>
          <p:spPr>
            <a:xfrm>
              <a:off x="4397421" y="5696653"/>
              <a:ext cx="0" cy="288032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4" name="Прямая со стрелкой 93"/>
            <p:cNvCxnSpPr/>
            <p:nvPr/>
          </p:nvCxnSpPr>
          <p:spPr>
            <a:xfrm>
              <a:off x="4968041" y="5696653"/>
              <a:ext cx="0" cy="288031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5" name="Прямая со стрелкой 94"/>
            <p:cNvCxnSpPr/>
            <p:nvPr/>
          </p:nvCxnSpPr>
          <p:spPr>
            <a:xfrm flipH="1">
              <a:off x="5544105" y="5696653"/>
              <a:ext cx="5907" cy="288032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6" name="Прямая со стрелкой 95"/>
            <p:cNvCxnSpPr/>
            <p:nvPr/>
          </p:nvCxnSpPr>
          <p:spPr>
            <a:xfrm>
              <a:off x="6120169" y="5696653"/>
              <a:ext cx="0" cy="28803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7" name="Прямая со стрелкой 96"/>
            <p:cNvCxnSpPr/>
            <p:nvPr/>
          </p:nvCxnSpPr>
          <p:spPr>
            <a:xfrm>
              <a:off x="6696233" y="5696653"/>
              <a:ext cx="0" cy="288032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8" name="Прямая со стрелкой 97"/>
            <p:cNvCxnSpPr/>
            <p:nvPr/>
          </p:nvCxnSpPr>
          <p:spPr>
            <a:xfrm>
              <a:off x="7495540" y="5696653"/>
              <a:ext cx="0" cy="288029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9" name="Прямая со стрелкой 98"/>
            <p:cNvCxnSpPr/>
            <p:nvPr/>
          </p:nvCxnSpPr>
          <p:spPr>
            <a:xfrm flipH="1">
              <a:off x="8064385" y="5696653"/>
              <a:ext cx="9517" cy="288028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0" name="Прямая со стрелкой 99"/>
            <p:cNvCxnSpPr/>
            <p:nvPr/>
          </p:nvCxnSpPr>
          <p:spPr>
            <a:xfrm>
              <a:off x="8645892" y="5696653"/>
              <a:ext cx="0" cy="288027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1" name="Прямая со стрелкой 100"/>
            <p:cNvCxnSpPr/>
            <p:nvPr/>
          </p:nvCxnSpPr>
          <p:spPr>
            <a:xfrm flipH="1">
              <a:off x="1115613" y="5696653"/>
              <a:ext cx="3185" cy="288032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2" name="Прямая со стрелкой 101"/>
            <p:cNvCxnSpPr/>
            <p:nvPr/>
          </p:nvCxnSpPr>
          <p:spPr>
            <a:xfrm flipH="1">
              <a:off x="2996205" y="5696653"/>
              <a:ext cx="3185" cy="288032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02527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" name="Группа 118"/>
          <p:cNvGrpSpPr/>
          <p:nvPr/>
        </p:nvGrpSpPr>
        <p:grpSpPr>
          <a:xfrm>
            <a:off x="0" y="0"/>
            <a:ext cx="9199967" cy="6745203"/>
            <a:chOff x="103550" y="116632"/>
            <a:chExt cx="8932946" cy="6624736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107504" y="116632"/>
              <a:ext cx="8928992" cy="360040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ru-RU" dirty="0" smtClean="0">
                  <a:solidFill>
                    <a:prstClr val="black"/>
                  </a:solidFill>
                </a:rPr>
                <a:t>Система комплексного сопровождения обучающихся Начальной школы-детского сада </a:t>
              </a:r>
              <a:r>
                <a:rPr lang="ru-RU" dirty="0" smtClean="0">
                  <a:solidFill>
                    <a:prstClr val="white"/>
                  </a:solidFill>
                </a:rPr>
                <a:t>№115 </a:t>
              </a: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5" name="Прямоугольник 4"/>
            <p:cNvSpPr/>
            <p:nvPr/>
          </p:nvSpPr>
          <p:spPr>
            <a:xfrm>
              <a:off x="103553" y="476672"/>
              <a:ext cx="2020175" cy="360040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ru-RU" dirty="0" smtClean="0">
                  <a:solidFill>
                    <a:prstClr val="black"/>
                  </a:solidFill>
                </a:rPr>
                <a:t>Этапы</a:t>
              </a:r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2123728" y="476672"/>
              <a:ext cx="6912768" cy="360040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ru-RU" dirty="0" smtClean="0">
                  <a:solidFill>
                    <a:prstClr val="black"/>
                  </a:solidFill>
                </a:rPr>
                <a:t>Структура сопровождения</a:t>
              </a:r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103553" y="839416"/>
              <a:ext cx="2020175" cy="1077416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0" dirty="0" smtClean="0">
                  <a:solidFill>
                    <a:prstClr val="black"/>
                  </a:solidFill>
                </a:rPr>
                <a:t>I</a:t>
              </a:r>
              <a:r>
                <a:rPr lang="ru-RU" sz="1600" b="0" dirty="0" smtClean="0">
                  <a:solidFill>
                    <a:prstClr val="black"/>
                  </a:solidFill>
                </a:rPr>
                <a:t>. Входной мониторинг</a:t>
              </a:r>
            </a:p>
            <a:p>
              <a:pPr marL="446088" indent="-285750" eaLnBrk="1" fontAlgn="auto" hangingPunct="1">
                <a:spcBef>
                  <a:spcPts val="0"/>
                </a:spcBef>
                <a:spcAft>
                  <a:spcPts val="0"/>
                </a:spcAft>
                <a:buFont typeface="Arial" charset="0"/>
                <a:buChar char="•"/>
              </a:pPr>
              <a:r>
                <a:rPr lang="ru-RU" sz="1600" b="0" dirty="0" smtClean="0">
                  <a:solidFill>
                    <a:prstClr val="black"/>
                  </a:solidFill>
                </a:rPr>
                <a:t>Сентябрь</a:t>
              </a:r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2123728" y="839416"/>
              <a:ext cx="6912768" cy="1077416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ru-RU" sz="1600" b="0" dirty="0">
                <a:solidFill>
                  <a:prstClr val="black"/>
                </a:solidFill>
              </a:endParaRPr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103552" y="1911424"/>
              <a:ext cx="2020175" cy="1661592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0" dirty="0" smtClean="0">
                  <a:solidFill>
                    <a:prstClr val="black"/>
                  </a:solidFill>
                </a:rPr>
                <a:t>II</a:t>
              </a:r>
              <a:r>
                <a:rPr lang="ru-RU" sz="1600" b="0" dirty="0" smtClean="0">
                  <a:solidFill>
                    <a:prstClr val="black"/>
                  </a:solidFill>
                </a:rPr>
                <a:t>. Анализ и контроль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ru-RU" sz="1600" b="0" dirty="0" smtClean="0">
                  <a:solidFill>
                    <a:prstClr val="black"/>
                  </a:solidFill>
                </a:rPr>
                <a:t>(2 раза в год)</a:t>
              </a:r>
              <a:endParaRPr lang="ru-RU" sz="1600" b="0" dirty="0">
                <a:solidFill>
                  <a:prstClr val="black"/>
                </a:solidFill>
              </a:endParaRPr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2123727" y="1911424"/>
              <a:ext cx="6912768" cy="1661592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ru-RU" sz="1600" b="0" dirty="0">
                <a:solidFill>
                  <a:prstClr val="black"/>
                </a:solidFill>
              </a:endParaRPr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2411759" y="2204864"/>
              <a:ext cx="3626665" cy="1152128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ru-RU" dirty="0" smtClean="0">
                  <a:solidFill>
                    <a:prstClr val="black"/>
                  </a:solidFill>
                </a:rPr>
                <a:t>ПМПС</a:t>
              </a:r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8089182" y="2383159"/>
              <a:ext cx="810890" cy="798985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ru-RU" dirty="0" smtClean="0">
                  <a:solidFill>
                    <a:prstClr val="black"/>
                  </a:solidFill>
                </a:rPr>
                <a:t>ПМПК</a:t>
              </a:r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0" name="Блок-схема: объединение 19"/>
            <p:cNvSpPr/>
            <p:nvPr/>
          </p:nvSpPr>
          <p:spPr>
            <a:xfrm>
              <a:off x="6341513" y="2204864"/>
              <a:ext cx="1368149" cy="1152127"/>
            </a:xfrm>
            <a:prstGeom prst="flowChartMerg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ru-RU" sz="1400" dirty="0" err="1" smtClean="0">
                  <a:solidFill>
                    <a:prstClr val="black"/>
                  </a:solidFill>
                </a:rPr>
                <a:t>ПМПк</a:t>
              </a:r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1" name="Прямоугольный треугольник 20"/>
            <p:cNvSpPr/>
            <p:nvPr/>
          </p:nvSpPr>
          <p:spPr>
            <a:xfrm>
              <a:off x="6341513" y="2204858"/>
              <a:ext cx="684073" cy="1152126"/>
            </a:xfrm>
            <a:prstGeom prst="rtTriangl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ru-RU" sz="700" b="0" dirty="0">
                <a:solidFill>
                  <a:prstClr val="white"/>
                </a:solidFill>
              </a:endParaRPr>
            </a:p>
          </p:txBody>
        </p:sp>
        <p:sp>
          <p:nvSpPr>
            <p:cNvPr id="23" name="Прямоугольный треугольник 22"/>
            <p:cNvSpPr/>
            <p:nvPr/>
          </p:nvSpPr>
          <p:spPr>
            <a:xfrm rot="16200000">
              <a:off x="6783300" y="2430621"/>
              <a:ext cx="1152127" cy="700603"/>
            </a:xfrm>
            <a:prstGeom prst="rtTriangl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ru-RU" sz="700" b="0" dirty="0">
                <a:solidFill>
                  <a:prstClr val="white"/>
                </a:solidFill>
              </a:endParaRPr>
            </a:p>
          </p:txBody>
        </p:sp>
        <p:sp>
          <p:nvSpPr>
            <p:cNvPr id="24" name="Прямоугольник 23"/>
            <p:cNvSpPr/>
            <p:nvPr/>
          </p:nvSpPr>
          <p:spPr>
            <a:xfrm>
              <a:off x="103551" y="3573016"/>
              <a:ext cx="2020175" cy="830796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0" dirty="0" smtClean="0">
                  <a:solidFill>
                    <a:prstClr val="black"/>
                  </a:solidFill>
                </a:rPr>
                <a:t>III</a:t>
              </a:r>
              <a:r>
                <a:rPr lang="ru-RU" sz="1600" b="0" dirty="0" smtClean="0">
                  <a:solidFill>
                    <a:prstClr val="black"/>
                  </a:solidFill>
                </a:rPr>
                <a:t>. Рекомендации, план коррекционной работы</a:t>
              </a:r>
              <a:endParaRPr lang="ru-RU" sz="1600" b="0" dirty="0">
                <a:solidFill>
                  <a:prstClr val="black"/>
                </a:solidFill>
              </a:endParaRPr>
            </a:p>
          </p:txBody>
        </p:sp>
        <p:sp>
          <p:nvSpPr>
            <p:cNvPr id="25" name="Прямоугольник 24"/>
            <p:cNvSpPr/>
            <p:nvPr/>
          </p:nvSpPr>
          <p:spPr>
            <a:xfrm>
              <a:off x="2123726" y="3573016"/>
              <a:ext cx="6912768" cy="830796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ru-RU" sz="1600" b="0" dirty="0">
                <a:solidFill>
                  <a:prstClr val="black"/>
                </a:solidFill>
              </a:endParaRPr>
            </a:p>
          </p:txBody>
        </p:sp>
        <p:sp>
          <p:nvSpPr>
            <p:cNvPr id="26" name="Прямоугольник 25"/>
            <p:cNvSpPr/>
            <p:nvPr/>
          </p:nvSpPr>
          <p:spPr>
            <a:xfrm>
              <a:off x="2411760" y="3717032"/>
              <a:ext cx="6355506" cy="504056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ru-RU" b="0" dirty="0" smtClean="0">
                  <a:solidFill>
                    <a:prstClr val="black"/>
                  </a:solidFill>
                </a:rPr>
                <a:t>Индивидуальные маршруты развития обучающихся</a:t>
              </a:r>
              <a:endParaRPr lang="ru-RU" b="0" dirty="0">
                <a:solidFill>
                  <a:prstClr val="black"/>
                </a:solidFill>
              </a:endParaRPr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103550" y="4403812"/>
              <a:ext cx="2020175" cy="825388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0" dirty="0" smtClean="0">
                  <a:solidFill>
                    <a:prstClr val="black"/>
                  </a:solidFill>
                </a:rPr>
                <a:t>IV</a:t>
              </a:r>
              <a:r>
                <a:rPr lang="ru-RU" sz="1600" b="0" dirty="0" smtClean="0">
                  <a:solidFill>
                    <a:prstClr val="black"/>
                  </a:solidFill>
                </a:rPr>
                <a:t>. Корригирующая работа</a:t>
              </a:r>
              <a:endParaRPr lang="ru-RU" sz="1600" b="0" dirty="0">
                <a:solidFill>
                  <a:prstClr val="black"/>
                </a:solidFill>
              </a:endParaRPr>
            </a:p>
          </p:txBody>
        </p:sp>
        <p:sp>
          <p:nvSpPr>
            <p:cNvPr id="28" name="Прямоугольник 27"/>
            <p:cNvSpPr/>
            <p:nvPr/>
          </p:nvSpPr>
          <p:spPr>
            <a:xfrm>
              <a:off x="2123725" y="4403812"/>
              <a:ext cx="6912768" cy="825388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ru-RU" sz="1600" b="0" dirty="0">
                <a:solidFill>
                  <a:prstClr val="black"/>
                </a:solidFill>
              </a:endParaRPr>
            </a:p>
          </p:txBody>
        </p:sp>
        <p:sp>
          <p:nvSpPr>
            <p:cNvPr id="29" name="Блок-схема: данные 28"/>
            <p:cNvSpPr/>
            <p:nvPr/>
          </p:nvSpPr>
          <p:spPr>
            <a:xfrm>
              <a:off x="2404721" y="4492470"/>
              <a:ext cx="916794" cy="592714"/>
            </a:xfrm>
            <a:prstGeom prst="flowChartInputOutpu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lIns="36000" rIns="36000"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ru-RU" sz="1100" dirty="0" smtClean="0">
                  <a:solidFill>
                    <a:prstClr val="black"/>
                  </a:solidFill>
                </a:rPr>
                <a:t>Учител</a:t>
              </a:r>
              <a:r>
                <a:rPr lang="ru-RU" sz="900" dirty="0" smtClean="0">
                  <a:solidFill>
                    <a:prstClr val="black"/>
                  </a:solidFill>
                </a:rPr>
                <a:t>я</a:t>
              </a:r>
              <a:endParaRPr lang="ru-RU" sz="800" dirty="0">
                <a:solidFill>
                  <a:prstClr val="black"/>
                </a:solidFill>
              </a:endParaRPr>
            </a:p>
          </p:txBody>
        </p:sp>
        <p:sp>
          <p:nvSpPr>
            <p:cNvPr id="30" name="Блок-схема: данные 29"/>
            <p:cNvSpPr/>
            <p:nvPr/>
          </p:nvSpPr>
          <p:spPr>
            <a:xfrm>
              <a:off x="3321515" y="4492470"/>
              <a:ext cx="916794" cy="592714"/>
            </a:xfrm>
            <a:prstGeom prst="flowChartInputOutpu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ru-RU" sz="1000" dirty="0" smtClean="0">
                  <a:solidFill>
                    <a:prstClr val="black"/>
                  </a:solidFill>
                </a:rPr>
                <a:t>Дошкольники</a:t>
              </a:r>
              <a:endParaRPr lang="ru-RU" sz="1000" dirty="0">
                <a:solidFill>
                  <a:prstClr val="black"/>
                </a:solidFill>
              </a:endParaRPr>
            </a:p>
          </p:txBody>
        </p:sp>
        <p:sp>
          <p:nvSpPr>
            <p:cNvPr id="31" name="Блок-схема: данные 30"/>
            <p:cNvSpPr/>
            <p:nvPr/>
          </p:nvSpPr>
          <p:spPr>
            <a:xfrm>
              <a:off x="4238309" y="4500919"/>
              <a:ext cx="916794" cy="592714"/>
            </a:xfrm>
            <a:prstGeom prst="flowChartInputOutpu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ru-RU" sz="900" dirty="0" smtClean="0">
                  <a:solidFill>
                    <a:prstClr val="black"/>
                  </a:solidFill>
                </a:rPr>
                <a:t>Узкие специалисты</a:t>
              </a:r>
              <a:endParaRPr lang="ru-RU" sz="900" dirty="0">
                <a:solidFill>
                  <a:prstClr val="black"/>
                </a:solidFill>
              </a:endParaRPr>
            </a:p>
          </p:txBody>
        </p:sp>
        <p:sp>
          <p:nvSpPr>
            <p:cNvPr id="32" name="Блок-схема: данные 31"/>
            <p:cNvSpPr/>
            <p:nvPr/>
          </p:nvSpPr>
          <p:spPr>
            <a:xfrm>
              <a:off x="5155103" y="4500919"/>
              <a:ext cx="916794" cy="592714"/>
            </a:xfrm>
            <a:prstGeom prst="flowChartInputOutpu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lIns="36000" rIns="36000"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ru-RU" sz="1050" dirty="0" smtClean="0">
                  <a:solidFill>
                    <a:prstClr val="black"/>
                  </a:solidFill>
                </a:rPr>
                <a:t>Медики</a:t>
              </a:r>
              <a:endParaRPr lang="ru-RU" sz="1050" dirty="0">
                <a:solidFill>
                  <a:prstClr val="black"/>
                </a:solidFill>
              </a:endParaRPr>
            </a:p>
          </p:txBody>
        </p:sp>
        <p:sp>
          <p:nvSpPr>
            <p:cNvPr id="33" name="Блок-схема: данные 32"/>
            <p:cNvSpPr/>
            <p:nvPr/>
          </p:nvSpPr>
          <p:spPr>
            <a:xfrm>
              <a:off x="6071897" y="4500919"/>
              <a:ext cx="916794" cy="592714"/>
            </a:xfrm>
            <a:prstGeom prst="flowChartInputOutpu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lIns="36000" rIns="36000"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ru-RU" sz="1000" dirty="0" smtClean="0">
                  <a:solidFill>
                    <a:prstClr val="black"/>
                  </a:solidFill>
                </a:rPr>
                <a:t>Психолог</a:t>
              </a:r>
              <a:endParaRPr lang="ru-RU" sz="1000" dirty="0">
                <a:solidFill>
                  <a:prstClr val="black"/>
                </a:solidFill>
              </a:endParaRPr>
            </a:p>
          </p:txBody>
        </p:sp>
        <p:sp>
          <p:nvSpPr>
            <p:cNvPr id="34" name="Блок-схема: данные 33"/>
            <p:cNvSpPr/>
            <p:nvPr/>
          </p:nvSpPr>
          <p:spPr>
            <a:xfrm>
              <a:off x="6988691" y="4500919"/>
              <a:ext cx="916794" cy="592714"/>
            </a:xfrm>
            <a:prstGeom prst="flowChartInputOutpu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lIns="36000" rIns="36000"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ru-RU" sz="1200" dirty="0" smtClean="0">
                  <a:solidFill>
                    <a:prstClr val="black"/>
                  </a:solidFill>
                </a:rPr>
                <a:t>Логопед</a:t>
              </a:r>
              <a:endParaRPr lang="ru-RU" sz="1200" dirty="0">
                <a:solidFill>
                  <a:prstClr val="black"/>
                </a:solidFill>
              </a:endParaRPr>
            </a:p>
          </p:txBody>
        </p:sp>
        <p:sp>
          <p:nvSpPr>
            <p:cNvPr id="35" name="Блок-схема: данные 34"/>
            <p:cNvSpPr/>
            <p:nvPr/>
          </p:nvSpPr>
          <p:spPr>
            <a:xfrm>
              <a:off x="7905485" y="4500919"/>
              <a:ext cx="916794" cy="592714"/>
            </a:xfrm>
            <a:prstGeom prst="flowChartInputOutpu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lIns="36000" rIns="36000"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ru-RU" sz="900" dirty="0" smtClean="0">
                  <a:solidFill>
                    <a:prstClr val="black"/>
                  </a:solidFill>
                </a:rPr>
                <a:t>Родители</a:t>
              </a:r>
              <a:endParaRPr lang="ru-RU" sz="900" dirty="0">
                <a:solidFill>
                  <a:prstClr val="black"/>
                </a:solidFill>
              </a:endParaRPr>
            </a:p>
          </p:txBody>
        </p:sp>
        <p:sp>
          <p:nvSpPr>
            <p:cNvPr id="36" name="Прямоугольник 35"/>
            <p:cNvSpPr/>
            <p:nvPr/>
          </p:nvSpPr>
          <p:spPr>
            <a:xfrm>
              <a:off x="107504" y="5229200"/>
              <a:ext cx="2020175" cy="1512168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0" dirty="0" smtClean="0">
                  <a:solidFill>
                    <a:prstClr val="black"/>
                  </a:solidFill>
                </a:rPr>
                <a:t>V</a:t>
              </a:r>
              <a:r>
                <a:rPr lang="ru-RU" sz="1600" b="0" dirty="0" smtClean="0">
                  <a:solidFill>
                    <a:prstClr val="black"/>
                  </a:solidFill>
                </a:rPr>
                <a:t>. Итоговый мониторинг </a:t>
              </a:r>
            </a:p>
            <a:p>
              <a:pPr marL="446088" indent="-285750" eaLnBrk="1" fontAlgn="auto" hangingPunct="1">
                <a:spcBef>
                  <a:spcPts val="0"/>
                </a:spcBef>
                <a:spcAft>
                  <a:spcPts val="0"/>
                </a:spcAft>
                <a:buFont typeface="Arial" charset="0"/>
                <a:buChar char="•"/>
              </a:pPr>
              <a:r>
                <a:rPr lang="ru-RU" sz="1600" b="0" dirty="0" smtClean="0">
                  <a:solidFill>
                    <a:prstClr val="black"/>
                  </a:solidFill>
                </a:rPr>
                <a:t>Апрель</a:t>
              </a:r>
            </a:p>
          </p:txBody>
        </p:sp>
        <p:sp>
          <p:nvSpPr>
            <p:cNvPr id="37" name="Прямоугольник 36"/>
            <p:cNvSpPr/>
            <p:nvPr/>
          </p:nvSpPr>
          <p:spPr>
            <a:xfrm>
              <a:off x="2123726" y="5229200"/>
              <a:ext cx="6912768" cy="1512168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ru-RU" sz="1600" b="0" dirty="0">
                <a:solidFill>
                  <a:prstClr val="black"/>
                </a:solidFill>
              </a:endParaRPr>
            </a:p>
          </p:txBody>
        </p:sp>
        <p:sp>
          <p:nvSpPr>
            <p:cNvPr id="39" name="Прямоугольник 38"/>
            <p:cNvSpPr/>
            <p:nvPr/>
          </p:nvSpPr>
          <p:spPr>
            <a:xfrm>
              <a:off x="2411759" y="5373340"/>
              <a:ext cx="6410519" cy="288032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ru-RU" dirty="0" smtClean="0">
                  <a:solidFill>
                    <a:prstClr val="black"/>
                  </a:solidFill>
                </a:rPr>
                <a:t>УУД/НШ                                 Результат                                  ЦО/ДОУ</a:t>
              </a:r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41" name="Прямоугольник 40"/>
            <p:cNvSpPr/>
            <p:nvPr/>
          </p:nvSpPr>
          <p:spPr>
            <a:xfrm>
              <a:off x="2411760" y="5661372"/>
              <a:ext cx="6410519" cy="792088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ru-RU" dirty="0" smtClean="0">
                  <a:solidFill>
                    <a:prstClr val="black"/>
                  </a:solidFill>
                </a:rPr>
                <a:t>ПМПС</a:t>
              </a:r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7126385" y="2575441"/>
              <a:ext cx="631547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ru-RU" sz="900" dirty="0" err="1" smtClean="0">
                  <a:solidFill>
                    <a:prstClr val="black"/>
                  </a:solidFill>
                  <a:latin typeface="Calibri"/>
                </a:rPr>
                <a:t>Корр</a:t>
              </a:r>
              <a:endParaRPr lang="ru-RU" sz="900" dirty="0" smtClean="0">
                <a:solidFill>
                  <a:prstClr val="black"/>
                </a:solidFill>
                <a:latin typeface="Calibri"/>
              </a:endParaRPr>
            </a:p>
            <a:p>
              <a:pPr algn="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ru-RU" sz="900" dirty="0" err="1" smtClean="0">
                  <a:solidFill>
                    <a:prstClr val="black"/>
                  </a:solidFill>
                  <a:latin typeface="Calibri"/>
                </a:rPr>
                <a:t>екцио</a:t>
              </a:r>
              <a:endParaRPr lang="ru-RU" sz="900" dirty="0" smtClean="0">
                <a:solidFill>
                  <a:prstClr val="black"/>
                </a:solidFill>
                <a:latin typeface="Calibri"/>
              </a:endParaRPr>
            </a:p>
            <a:p>
              <a:pPr algn="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ru-RU" sz="900" dirty="0" err="1" smtClean="0">
                  <a:solidFill>
                    <a:prstClr val="black"/>
                  </a:solidFill>
                  <a:latin typeface="Calibri"/>
                </a:rPr>
                <a:t>нное</a:t>
              </a:r>
              <a:endParaRPr lang="ru-RU" sz="900" dirty="0" smtClean="0">
                <a:solidFill>
                  <a:prstClr val="black"/>
                </a:solidFill>
                <a:latin typeface="Calibri"/>
              </a:endParaRPr>
            </a:p>
            <a:p>
              <a:pPr algn="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ru-RU" sz="900" dirty="0" err="1" smtClean="0">
                  <a:solidFill>
                    <a:prstClr val="black"/>
                  </a:solidFill>
                  <a:latin typeface="Calibri"/>
                </a:rPr>
                <a:t>сопрово</a:t>
              </a:r>
              <a:endParaRPr lang="ru-RU" sz="900" dirty="0" smtClean="0">
                <a:solidFill>
                  <a:prstClr val="black"/>
                </a:solidFill>
                <a:latin typeface="Calibri"/>
              </a:endParaRPr>
            </a:p>
            <a:p>
              <a:pPr algn="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ru-RU" sz="900" dirty="0" err="1" smtClean="0">
                  <a:solidFill>
                    <a:prstClr val="black"/>
                  </a:solidFill>
                  <a:latin typeface="Calibri"/>
                </a:rPr>
                <a:t>дение</a:t>
              </a:r>
              <a:endParaRPr lang="ru-RU" sz="9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6348886" y="2941486"/>
              <a:ext cx="7726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ru-RU" sz="900" dirty="0" smtClean="0">
                  <a:solidFill>
                    <a:prstClr val="black"/>
                  </a:solidFill>
                  <a:latin typeface="Calibri"/>
                </a:rPr>
                <a:t>Скорая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ru-RU" sz="900" dirty="0" smtClean="0">
                  <a:solidFill>
                    <a:prstClr val="black"/>
                  </a:solidFill>
                  <a:latin typeface="Calibri"/>
                </a:rPr>
                <a:t>помощь</a:t>
              </a:r>
              <a:endParaRPr lang="ru-RU" sz="9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" name="Ромб 8"/>
            <p:cNvSpPr/>
            <p:nvPr/>
          </p:nvSpPr>
          <p:spPr>
            <a:xfrm>
              <a:off x="2127679" y="842120"/>
              <a:ext cx="1024805" cy="1074712"/>
            </a:xfrm>
            <a:prstGeom prst="diamond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lIns="0" rIns="0"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ru-RU" sz="1200" dirty="0" smtClean="0">
                  <a:solidFill>
                    <a:prstClr val="black"/>
                  </a:solidFill>
                </a:rPr>
                <a:t>Педагогический</a:t>
              </a:r>
              <a:endParaRPr lang="ru-RU" sz="1200" dirty="0">
                <a:solidFill>
                  <a:prstClr val="black"/>
                </a:solidFill>
              </a:endParaRPr>
            </a:p>
          </p:txBody>
        </p:sp>
        <p:sp>
          <p:nvSpPr>
            <p:cNvPr id="10" name="Ромб 9"/>
            <p:cNvSpPr/>
            <p:nvPr/>
          </p:nvSpPr>
          <p:spPr>
            <a:xfrm>
              <a:off x="3161910" y="842120"/>
              <a:ext cx="1040358" cy="1074712"/>
            </a:xfrm>
            <a:prstGeom prst="diamond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lIns="0" rIns="0"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ru-RU" sz="1400" dirty="0" smtClean="0">
                  <a:solidFill>
                    <a:prstClr val="black"/>
                  </a:solidFill>
                </a:rPr>
                <a:t>Медицинский</a:t>
              </a:r>
              <a:endParaRPr lang="ru-RU" sz="1400" dirty="0">
                <a:solidFill>
                  <a:prstClr val="black"/>
                </a:solidFill>
              </a:endParaRPr>
            </a:p>
          </p:txBody>
        </p:sp>
        <p:sp>
          <p:nvSpPr>
            <p:cNvPr id="11" name="Ромб 10"/>
            <p:cNvSpPr/>
            <p:nvPr/>
          </p:nvSpPr>
          <p:spPr>
            <a:xfrm>
              <a:off x="4202268" y="842120"/>
              <a:ext cx="1099066" cy="1074712"/>
            </a:xfrm>
            <a:prstGeom prst="diamond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lIns="0" rIns="0"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ru-RU" sz="1200" dirty="0" smtClean="0">
                  <a:solidFill>
                    <a:prstClr val="black"/>
                  </a:solidFill>
                </a:rPr>
                <a:t>Логопедически</a:t>
              </a:r>
              <a:r>
                <a:rPr lang="ru-RU" sz="1050" dirty="0" smtClean="0">
                  <a:solidFill>
                    <a:prstClr val="black"/>
                  </a:solidFill>
                </a:rPr>
                <a:t>й</a:t>
              </a:r>
              <a:endParaRPr lang="ru-RU" sz="1050" dirty="0">
                <a:solidFill>
                  <a:prstClr val="black"/>
                </a:solidFill>
              </a:endParaRPr>
            </a:p>
          </p:txBody>
        </p:sp>
        <p:sp>
          <p:nvSpPr>
            <p:cNvPr id="12" name="Ромб 11"/>
            <p:cNvSpPr/>
            <p:nvPr/>
          </p:nvSpPr>
          <p:spPr>
            <a:xfrm>
              <a:off x="5301334" y="842120"/>
              <a:ext cx="1063595" cy="1074712"/>
            </a:xfrm>
            <a:prstGeom prst="diamond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lIns="0" rIns="0"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ru-RU" sz="1100" dirty="0" smtClean="0">
                  <a:solidFill>
                    <a:prstClr val="black"/>
                  </a:solidFill>
                </a:rPr>
                <a:t>Психологический</a:t>
              </a:r>
              <a:endParaRPr lang="ru-RU" sz="1100" dirty="0">
                <a:solidFill>
                  <a:prstClr val="black"/>
                </a:solidFill>
              </a:endParaRPr>
            </a:p>
          </p:txBody>
        </p:sp>
        <p:cxnSp>
          <p:nvCxnSpPr>
            <p:cNvPr id="45" name="Прямая со стрелкой 44"/>
            <p:cNvCxnSpPr>
              <a:stCxn id="9" idx="2"/>
            </p:cNvCxnSpPr>
            <p:nvPr/>
          </p:nvCxnSpPr>
          <p:spPr>
            <a:xfrm flipH="1">
              <a:off x="2640081" y="1916832"/>
              <a:ext cx="1" cy="288026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Прямая со стрелкой 46"/>
            <p:cNvCxnSpPr>
              <a:stCxn id="10" idx="2"/>
            </p:cNvCxnSpPr>
            <p:nvPr/>
          </p:nvCxnSpPr>
          <p:spPr>
            <a:xfrm>
              <a:off x="3682089" y="1916832"/>
              <a:ext cx="0" cy="288026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Прямая со стрелкой 49"/>
            <p:cNvCxnSpPr>
              <a:stCxn id="11" idx="2"/>
            </p:cNvCxnSpPr>
            <p:nvPr/>
          </p:nvCxnSpPr>
          <p:spPr>
            <a:xfrm>
              <a:off x="4751801" y="1916832"/>
              <a:ext cx="0" cy="288026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3" name="Прямая со стрелкой 52"/>
            <p:cNvCxnSpPr>
              <a:stCxn id="12" idx="2"/>
            </p:cNvCxnSpPr>
            <p:nvPr/>
          </p:nvCxnSpPr>
          <p:spPr>
            <a:xfrm flipH="1">
              <a:off x="5833131" y="1916832"/>
              <a:ext cx="1" cy="288032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7" name="Прямая со стрелкой 56"/>
            <p:cNvCxnSpPr>
              <a:stCxn id="21" idx="1"/>
              <a:endCxn id="15" idx="3"/>
            </p:cNvCxnSpPr>
            <p:nvPr/>
          </p:nvCxnSpPr>
          <p:spPr>
            <a:xfrm flipH="1">
              <a:off x="6038424" y="2780921"/>
              <a:ext cx="303089" cy="7"/>
            </a:xfrm>
            <a:prstGeom prst="straightConnector1">
              <a:avLst/>
            </a:prstGeom>
            <a:ln w="19050">
              <a:headEnd type="arrow"/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8" name="Прямая со стрелкой 57"/>
            <p:cNvCxnSpPr>
              <a:stCxn id="17" idx="1"/>
            </p:cNvCxnSpPr>
            <p:nvPr/>
          </p:nvCxnSpPr>
          <p:spPr>
            <a:xfrm flipH="1">
              <a:off x="7709665" y="2782652"/>
              <a:ext cx="379517" cy="0"/>
            </a:xfrm>
            <a:prstGeom prst="straightConnector1">
              <a:avLst/>
            </a:prstGeom>
            <a:ln w="19050">
              <a:headEnd type="arrow"/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1" name="Прямая со стрелкой 60"/>
            <p:cNvCxnSpPr>
              <a:stCxn id="15" idx="2"/>
            </p:cNvCxnSpPr>
            <p:nvPr/>
          </p:nvCxnSpPr>
          <p:spPr>
            <a:xfrm>
              <a:off x="4225092" y="3356992"/>
              <a:ext cx="0" cy="360040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4" name="Прямая со стрелкой 63"/>
            <p:cNvCxnSpPr>
              <a:stCxn id="23" idx="0"/>
            </p:cNvCxnSpPr>
            <p:nvPr/>
          </p:nvCxnSpPr>
          <p:spPr>
            <a:xfrm>
              <a:off x="7009062" y="3356986"/>
              <a:ext cx="0" cy="360046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8" name="Прямая со стрелкой 67"/>
            <p:cNvCxnSpPr>
              <a:endCxn id="29" idx="0"/>
            </p:cNvCxnSpPr>
            <p:nvPr/>
          </p:nvCxnSpPr>
          <p:spPr>
            <a:xfrm>
              <a:off x="2954797" y="4221088"/>
              <a:ext cx="0" cy="271382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1" name="Прямая со стрелкой 70"/>
            <p:cNvCxnSpPr>
              <a:endCxn id="30" idx="0"/>
            </p:cNvCxnSpPr>
            <p:nvPr/>
          </p:nvCxnSpPr>
          <p:spPr>
            <a:xfrm>
              <a:off x="3871591" y="4221088"/>
              <a:ext cx="0" cy="271382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4" name="Прямая со стрелкой 73"/>
            <p:cNvCxnSpPr>
              <a:endCxn id="31" idx="0"/>
            </p:cNvCxnSpPr>
            <p:nvPr/>
          </p:nvCxnSpPr>
          <p:spPr>
            <a:xfrm>
              <a:off x="4788385" y="4221088"/>
              <a:ext cx="0" cy="279831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8" name="Прямая со стрелкой 77"/>
            <p:cNvCxnSpPr>
              <a:endCxn id="32" idx="0"/>
            </p:cNvCxnSpPr>
            <p:nvPr/>
          </p:nvCxnSpPr>
          <p:spPr>
            <a:xfrm>
              <a:off x="5705179" y="4221088"/>
              <a:ext cx="0" cy="279831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1" name="Прямая со стрелкой 80"/>
            <p:cNvCxnSpPr>
              <a:endCxn id="33" idx="0"/>
            </p:cNvCxnSpPr>
            <p:nvPr/>
          </p:nvCxnSpPr>
          <p:spPr>
            <a:xfrm>
              <a:off x="6621973" y="4221088"/>
              <a:ext cx="0" cy="279831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4" name="Прямая со стрелкой 83"/>
            <p:cNvCxnSpPr>
              <a:endCxn id="34" idx="0"/>
            </p:cNvCxnSpPr>
            <p:nvPr/>
          </p:nvCxnSpPr>
          <p:spPr>
            <a:xfrm>
              <a:off x="7538767" y="4221088"/>
              <a:ext cx="0" cy="279831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7" name="Прямая со стрелкой 86"/>
            <p:cNvCxnSpPr>
              <a:endCxn id="35" idx="0"/>
            </p:cNvCxnSpPr>
            <p:nvPr/>
          </p:nvCxnSpPr>
          <p:spPr>
            <a:xfrm>
              <a:off x="8455561" y="4221088"/>
              <a:ext cx="0" cy="279831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0" name="Прямая со стрелкой 89"/>
            <p:cNvCxnSpPr/>
            <p:nvPr/>
          </p:nvCxnSpPr>
          <p:spPr>
            <a:xfrm>
              <a:off x="2791110" y="5093509"/>
              <a:ext cx="0" cy="271382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1" name="Прямая со стрелкой 90"/>
            <p:cNvCxnSpPr/>
            <p:nvPr/>
          </p:nvCxnSpPr>
          <p:spPr>
            <a:xfrm>
              <a:off x="3707904" y="5093509"/>
              <a:ext cx="0" cy="271382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2" name="Прямая со стрелкой 91"/>
            <p:cNvCxnSpPr/>
            <p:nvPr/>
          </p:nvCxnSpPr>
          <p:spPr>
            <a:xfrm>
              <a:off x="4624698" y="5093509"/>
              <a:ext cx="0" cy="279831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3" name="Прямая со стрелкой 92"/>
            <p:cNvCxnSpPr/>
            <p:nvPr/>
          </p:nvCxnSpPr>
          <p:spPr>
            <a:xfrm>
              <a:off x="5541492" y="5093509"/>
              <a:ext cx="0" cy="279831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4" name="Прямая со стрелкой 93"/>
            <p:cNvCxnSpPr/>
            <p:nvPr/>
          </p:nvCxnSpPr>
          <p:spPr>
            <a:xfrm>
              <a:off x="6458286" y="5093509"/>
              <a:ext cx="0" cy="279831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5" name="Прямая со стрелкой 94"/>
            <p:cNvCxnSpPr/>
            <p:nvPr/>
          </p:nvCxnSpPr>
          <p:spPr>
            <a:xfrm>
              <a:off x="7375080" y="5093509"/>
              <a:ext cx="0" cy="279831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6" name="Прямая со стрелкой 95"/>
            <p:cNvCxnSpPr/>
            <p:nvPr/>
          </p:nvCxnSpPr>
          <p:spPr>
            <a:xfrm>
              <a:off x="8291874" y="5093509"/>
              <a:ext cx="0" cy="279831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41005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2574224"/>
              </p:ext>
            </p:extLst>
          </p:nvPr>
        </p:nvGraphicFramePr>
        <p:xfrm>
          <a:off x="107503" y="1340768"/>
          <a:ext cx="8928993" cy="540060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2444895"/>
                <a:gridCol w="2531490"/>
                <a:gridCol w="1766931"/>
                <a:gridCol w="2185677"/>
              </a:tblGrid>
              <a:tr h="52868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</a:rPr>
                        <a:t>Медицинский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/>
                        </a:rPr>
                        <a:t>мониторинг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</a:rPr>
                        <a:t>Психологический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</a:rPr>
                        <a:t>мониторинг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</a:rPr>
                        <a:t>Педагогический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</a:rPr>
                        <a:t>мониторинг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</a:rPr>
                        <a:t>Логопедический мониторинг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</a:tr>
              <a:tr h="487191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- </a:t>
                      </a:r>
                      <a:r>
                        <a:rPr lang="ru-RU" sz="1400" dirty="0" err="1">
                          <a:solidFill>
                            <a:schemeClr val="tx1"/>
                          </a:solidFill>
                          <a:effectLst/>
                        </a:rPr>
                        <a:t>профосмотры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 специалистами (окулист, </a:t>
                      </a:r>
                      <a:r>
                        <a:rPr lang="ru-RU" sz="1400" dirty="0" err="1">
                          <a:solidFill>
                            <a:schemeClr val="tx1"/>
                          </a:solidFill>
                          <a:effectLst/>
                        </a:rPr>
                        <a:t>невролог,хирург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,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solidFill>
                            <a:schemeClr val="tx1"/>
                          </a:solidFill>
                          <a:effectLst/>
                        </a:rPr>
                        <a:t>гинеколог,уролог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,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solidFill>
                            <a:schemeClr val="tx1"/>
                          </a:solidFill>
                          <a:effectLst/>
                        </a:rPr>
                        <a:t>статолог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, УЗИ) ) – 1 раз в году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 -лабораторные исследования -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</a:rPr>
                        <a:t>1раз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- замер зрения-1 раз.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- проверка сердечно – сосудистой системы в состоянии покоя-2раза;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- диагностика развития  телесной 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</a:rPr>
                        <a:t>вертикали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</a:rPr>
                        <a:t>(</a:t>
                      </a:r>
                      <a:r>
                        <a:rPr lang="ru-RU" sz="1400" dirty="0" err="1" smtClean="0">
                          <a:solidFill>
                            <a:schemeClr val="tx1"/>
                          </a:solidFill>
                          <a:effectLst/>
                        </a:rPr>
                        <a:t>антропопометрия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)-2раза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- диагностика вестибулярной 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</a:rPr>
                        <a:t>устойчивости-2раза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- рисуночные тесты  «Метель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</a:rPr>
                        <a:t>» -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2 раза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 - хронометраж уроков и занятий – 2раза,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 -</a:t>
                      </a:r>
                      <a:r>
                        <a:rPr lang="ru-RU" sz="1400" dirty="0" err="1">
                          <a:solidFill>
                            <a:schemeClr val="tx1"/>
                          </a:solidFill>
                          <a:effectLst/>
                        </a:rPr>
                        <a:t>Плечелопаточный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 тест на сутулость, осанку -2 раза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- диагностика  развития индивидуальных особенностей 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</a:rPr>
                        <a:t>воспитанников-2р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- исследование процессов социализации детей, «Социомониторинг»2р.(6-11л)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 - диагностика </a:t>
                      </a:r>
                      <a:endParaRPr lang="ru-RU" sz="1800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indent="95250"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</a:rPr>
                        <a:t>адаптации 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к ДОУ, </a:t>
                      </a:r>
                    </a:p>
                    <a:p>
                      <a:pPr marL="0" indent="95250"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</a:rPr>
                        <a:t>адаптации 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к школе -1кл.</a:t>
                      </a:r>
                    </a:p>
                    <a:p>
                      <a:pPr marL="0" indent="95250"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</a:rPr>
                        <a:t>готовности  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к школьному </a:t>
                      </a:r>
                    </a:p>
                    <a:p>
                      <a:pPr marL="0" indent="95250">
                        <a:spcAft>
                          <a:spcPts val="0"/>
                        </a:spcAft>
                        <a:buFont typeface="Arial" pitchFamily="34" charset="0"/>
                        <a:buNone/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</a:rPr>
                        <a:t>      обучению 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в 4кл. 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- анализ урока и занятия  с позиций</a:t>
                      </a:r>
                      <a:r>
                        <a:rPr lang="ru-RU" sz="1800" spc="-35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ru-RU" sz="1800" spc="-35" dirty="0" err="1">
                          <a:solidFill>
                            <a:schemeClr val="tx1"/>
                          </a:solidFill>
                          <a:effectLst/>
                        </a:rPr>
                        <a:t>здоровьесбережения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,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-уровень </a:t>
                      </a:r>
                      <a:r>
                        <a:rPr lang="ru-RU" sz="1800" dirty="0" err="1">
                          <a:solidFill>
                            <a:schemeClr val="tx1"/>
                          </a:solidFill>
                          <a:effectLst/>
                        </a:rPr>
                        <a:t>сформированности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 целевых ориентиров 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</a:rPr>
                        <a:t>дошкольников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</a:rPr>
                        <a:t>(метод 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наблюдений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-диагностика </a:t>
                      </a:r>
                      <a:r>
                        <a:rPr lang="ru-RU" sz="1800" dirty="0" err="1">
                          <a:solidFill>
                            <a:schemeClr val="tx1"/>
                          </a:solidFill>
                          <a:effectLst/>
                        </a:rPr>
                        <a:t>сформированности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 УУД  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</a:rPr>
                        <a:t>младших 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школьников.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- диагностика речевого 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</a:rPr>
                        <a:t>развития</a:t>
                      </a:r>
                      <a:r>
                        <a:rPr lang="ru-RU" sz="1800" baseline="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</a:rPr>
                        <a:t>детей  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раннего возраста;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-диагностика устной речи дошкольников;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-выявление предпосылок нарушения письменной речи;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-диагностика нарушения устной и письменной речи у младших школьников;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107504" y="332656"/>
            <a:ext cx="87129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i="1" dirty="0" smtClean="0">
                <a:solidFill>
                  <a:srgbClr val="F79646">
                    <a:lumMod val="40000"/>
                    <a:lumOff val="60000"/>
                  </a:srgbClr>
                </a:solidFill>
                <a:latin typeface="Arial" charset="0"/>
              </a:rPr>
              <a:t>Психолого-медико-педагогическое </a:t>
            </a:r>
            <a:r>
              <a:rPr lang="ru-RU" sz="2400" i="1" dirty="0">
                <a:solidFill>
                  <a:srgbClr val="F79646">
                    <a:lumMod val="40000"/>
                    <a:lumOff val="60000"/>
                  </a:srgbClr>
                </a:solidFill>
                <a:latin typeface="Arial" charset="0"/>
              </a:rPr>
              <a:t>сопровождении обучающихся</a:t>
            </a:r>
            <a:br>
              <a:rPr lang="ru-RU" sz="2400" i="1" dirty="0">
                <a:solidFill>
                  <a:srgbClr val="F79646">
                    <a:lumMod val="40000"/>
                    <a:lumOff val="60000"/>
                  </a:srgbClr>
                </a:solidFill>
                <a:latin typeface="Arial" charset="0"/>
              </a:rPr>
            </a:br>
            <a:endParaRPr lang="ru-RU" sz="2400" i="1" dirty="0">
              <a:solidFill>
                <a:srgbClr val="F79646">
                  <a:lumMod val="40000"/>
                  <a:lumOff val="60000"/>
                </a:srgb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0487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 descr="IMG_3826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4598223" y="548680"/>
            <a:ext cx="4204888" cy="31541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7042" name="Picture 2" descr="http://900igr.net/datai/obg/Bezopasnost-doshkolnikov/0011-010-KVN-Bezopasnost-nuzhna-Pole-chudes-dlja-roditelej-po-teme-Azbuka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6"/>
          <a:stretch/>
        </p:blipFill>
        <p:spPr bwMode="auto">
          <a:xfrm>
            <a:off x="387153" y="3514935"/>
            <a:ext cx="4680520" cy="30194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0" name="Прямоугольник 9"/>
          <p:cNvSpPr/>
          <p:nvPr/>
        </p:nvSpPr>
        <p:spPr>
          <a:xfrm>
            <a:off x="251520" y="548680"/>
            <a:ext cx="396882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</a:rPr>
              <a:t>Родитель   как </a:t>
            </a:r>
            <a:r>
              <a:rPr lang="ru-RU" sz="2800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</a:rPr>
              <a:t>равноправный участник </a:t>
            </a:r>
            <a:r>
              <a:rPr lang="ru-RU" sz="28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</a:rPr>
              <a:t>образовательного </a:t>
            </a:r>
            <a:r>
              <a:rPr lang="ru-RU" sz="2800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</a:rPr>
              <a:t>процесса</a:t>
            </a:r>
            <a:endParaRPr lang="ru-RU" sz="2800" i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684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p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994989"/>
            <a:ext cx="1944217" cy="2781007"/>
          </a:xfrm>
          <a:prstGeom prst="rect">
            <a:avLst/>
          </a:prstGeom>
          <a:ln>
            <a:solidFill>
              <a:srgbClr val="00B05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p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8024" y="992262"/>
            <a:ext cx="1944217" cy="2781007"/>
          </a:xfrm>
          <a:prstGeom prst="rect">
            <a:avLst/>
          </a:prstGeom>
          <a:ln>
            <a:solidFill>
              <a:srgbClr val="00B05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 descr="p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83768" y="992263"/>
            <a:ext cx="1944217" cy="2781007"/>
          </a:xfrm>
          <a:prstGeom prst="rect">
            <a:avLst/>
          </a:prstGeom>
          <a:ln>
            <a:solidFill>
              <a:srgbClr val="00B05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p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020272" y="3912906"/>
            <a:ext cx="1946826" cy="2781007"/>
          </a:xfrm>
          <a:prstGeom prst="rect">
            <a:avLst/>
          </a:prstGeom>
          <a:ln>
            <a:solidFill>
              <a:srgbClr val="00B05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5" t="8933" r="4547" b="7443"/>
          <a:stretch/>
        </p:blipFill>
        <p:spPr>
          <a:xfrm>
            <a:off x="4805784" y="3912906"/>
            <a:ext cx="1944217" cy="2781007"/>
          </a:xfrm>
          <a:prstGeom prst="rect">
            <a:avLst/>
          </a:prstGeom>
          <a:ln>
            <a:solidFill>
              <a:srgbClr val="00B05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3" t="11650" r="5143" b="3949"/>
          <a:stretch/>
        </p:blipFill>
        <p:spPr>
          <a:xfrm>
            <a:off x="2483767" y="3908476"/>
            <a:ext cx="1944217" cy="2781007"/>
          </a:xfrm>
          <a:prstGeom prst="rect">
            <a:avLst/>
          </a:prstGeom>
          <a:ln>
            <a:solidFill>
              <a:srgbClr val="00B05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2" t="17605" r="8506" b="10549"/>
          <a:stretch/>
        </p:blipFill>
        <p:spPr>
          <a:xfrm>
            <a:off x="7020272" y="994989"/>
            <a:ext cx="1944216" cy="2775553"/>
          </a:xfrm>
          <a:prstGeom prst="rect">
            <a:avLst/>
          </a:prstGeom>
          <a:ln>
            <a:solidFill>
              <a:srgbClr val="00B05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0" t="13250" r="6135" b="5129"/>
          <a:stretch/>
        </p:blipFill>
        <p:spPr>
          <a:xfrm>
            <a:off x="251519" y="3912906"/>
            <a:ext cx="1944217" cy="2781007"/>
          </a:xfrm>
          <a:prstGeom prst="rect">
            <a:avLst/>
          </a:prstGeom>
          <a:ln>
            <a:solidFill>
              <a:srgbClr val="00B05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52736"/>
          </a:xfrm>
        </p:spPr>
        <p:txBody>
          <a:bodyPr/>
          <a:lstStyle/>
          <a:p>
            <a:r>
              <a:rPr lang="ru-RU" sz="30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Начальная школа-детский сад №115 </a:t>
            </a:r>
            <a:br>
              <a:rPr lang="ru-RU" sz="30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r>
              <a:rPr lang="ru-RU" sz="30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Опыт работы опубликован</a:t>
            </a:r>
          </a:p>
        </p:txBody>
      </p:sp>
    </p:spTree>
    <p:extLst>
      <p:ext uri="{BB962C8B-B14F-4D97-AF65-F5344CB8AC3E}">
        <p14:creationId xmlns:p14="http://schemas.microsoft.com/office/powerpoint/2010/main" val="2765750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Заголовок 1"/>
          <p:cNvSpPr>
            <a:spLocks noGrp="1"/>
          </p:cNvSpPr>
          <p:nvPr>
            <p:ph type="title"/>
          </p:nvPr>
        </p:nvSpPr>
        <p:spPr>
          <a:xfrm>
            <a:off x="271510" y="1"/>
            <a:ext cx="8534305" cy="1628799"/>
          </a:xfrm>
        </p:spPr>
        <p:txBody>
          <a:bodyPr/>
          <a:lstStyle/>
          <a:p>
            <a:pPr eaLnBrk="1" hangingPunct="1"/>
            <a:r>
              <a:rPr lang="ru-RU" sz="26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Организация образовательного  процесса с использованием </a:t>
            </a:r>
            <a:r>
              <a:rPr lang="ru-RU" sz="2600" b="1" i="1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здоровьесберегающих</a:t>
            </a:r>
            <a:r>
              <a:rPr lang="ru-RU" sz="26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 технологий показало следующие результаты</a:t>
            </a:r>
            <a:endParaRPr lang="ru-RU" sz="2600" b="1" dirty="0" smtClean="0">
              <a:solidFill>
                <a:schemeClr val="accent6">
                  <a:lumMod val="60000"/>
                  <a:lumOff val="40000"/>
                </a:schemeClr>
              </a:solidFill>
              <a:latin typeface="Arial" charset="0"/>
              <a:cs typeface="Arial" charset="0"/>
            </a:endParaRPr>
          </a:p>
        </p:txBody>
      </p:sp>
      <p:sp>
        <p:nvSpPr>
          <p:cNvPr id="94211" name="Содержимое 2"/>
          <p:cNvSpPr>
            <a:spLocks noGrp="1"/>
          </p:cNvSpPr>
          <p:nvPr>
            <p:ph idx="1"/>
          </p:nvPr>
        </p:nvSpPr>
        <p:spPr>
          <a:xfrm>
            <a:off x="271510" y="1700808"/>
            <a:ext cx="8534305" cy="487303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  <a:buFont typeface="Wingdings" pitchFamily="2" charset="2"/>
              <a:buChar char="q"/>
            </a:pPr>
            <a:r>
              <a:rPr lang="ru-RU" sz="2400" b="1" dirty="0" smtClean="0">
                <a:solidFill>
                  <a:schemeClr val="bg1"/>
                </a:solidFill>
              </a:rPr>
              <a:t>Низкая заболеваемость и высокий индекс здоровья</a:t>
            </a:r>
            <a:endParaRPr lang="ru-RU" sz="2400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Char char="q"/>
            </a:pPr>
            <a:r>
              <a:rPr lang="ru-RU" sz="2400" b="1" dirty="0" smtClean="0">
                <a:solidFill>
                  <a:schemeClr val="bg1"/>
                </a:solidFill>
              </a:rPr>
              <a:t>Легкая адаптация в группах раннего возраста</a:t>
            </a:r>
            <a:endParaRPr lang="ru-RU" sz="2400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Char char="q"/>
            </a:pPr>
            <a:r>
              <a:rPr lang="ru-RU" sz="2400" b="1" dirty="0" smtClean="0">
                <a:solidFill>
                  <a:schemeClr val="bg1"/>
                </a:solidFill>
              </a:rPr>
              <a:t>Легкая адаптация в начальной школе</a:t>
            </a:r>
            <a:endParaRPr lang="ru-RU" sz="2400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Char char="q"/>
            </a:pPr>
            <a:r>
              <a:rPr lang="ru-RU" sz="2400" b="1" dirty="0">
                <a:solidFill>
                  <a:schemeClr val="bg1"/>
                </a:solidFill>
              </a:rPr>
              <a:t>Снижение утомляемости, тревожности </a:t>
            </a:r>
            <a:r>
              <a:rPr lang="ru-RU" sz="2400" b="1" dirty="0" smtClean="0">
                <a:solidFill>
                  <a:schemeClr val="bg1"/>
                </a:solidFill>
              </a:rPr>
              <a:t>воспитанников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Char char="q"/>
            </a:pPr>
            <a:r>
              <a:rPr lang="ru-RU" sz="2400" b="1" dirty="0" smtClean="0">
                <a:solidFill>
                  <a:schemeClr val="bg1"/>
                </a:solidFill>
              </a:rPr>
              <a:t>Положительная динамика развития социальных процессов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b="1" dirty="0" smtClean="0">
                <a:solidFill>
                  <a:schemeClr val="bg1"/>
                </a:solidFill>
              </a:rPr>
              <a:t>в детских коллективах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Char char="q"/>
            </a:pPr>
            <a:r>
              <a:rPr lang="ru-RU" sz="2400" b="1" dirty="0" smtClean="0">
                <a:solidFill>
                  <a:schemeClr val="bg1"/>
                </a:solidFill>
              </a:rPr>
              <a:t>Формирование УУД в начальной школе и ЦО  у дошкольников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Char char="q"/>
            </a:pPr>
            <a:r>
              <a:rPr lang="ru-RU" sz="2400" b="1" dirty="0" smtClean="0">
                <a:solidFill>
                  <a:schemeClr val="bg1"/>
                </a:solidFill>
              </a:rPr>
              <a:t>Благоприятный микроклимат в коллективе</a:t>
            </a:r>
            <a:endParaRPr lang="ru-RU" sz="2400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Char char="q"/>
            </a:pP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b="1" dirty="0" smtClean="0">
                <a:solidFill>
                  <a:schemeClr val="bg1"/>
                </a:solidFill>
              </a:rPr>
              <a:t>Высокий уровень творческих способностей.</a:t>
            </a:r>
            <a:endParaRPr lang="ru-RU" sz="2400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Char char="q"/>
            </a:pPr>
            <a:r>
              <a:rPr lang="ru-RU" sz="2400" b="1" dirty="0" smtClean="0">
                <a:solidFill>
                  <a:schemeClr val="bg1"/>
                </a:solidFill>
              </a:rPr>
              <a:t>Заинтересованность родителей.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Char char="q"/>
            </a:pPr>
            <a:r>
              <a:rPr lang="ru-RU" sz="2400" b="1" dirty="0" smtClean="0">
                <a:solidFill>
                  <a:schemeClr val="bg1"/>
                </a:solidFill>
              </a:rPr>
              <a:t> Родитель – как равноправный участник     образовательного процесса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Char char="q"/>
            </a:pPr>
            <a:r>
              <a:rPr lang="ru-RU" sz="2400" b="1" dirty="0" smtClean="0">
                <a:solidFill>
                  <a:schemeClr val="bg1"/>
                </a:solidFill>
              </a:rPr>
              <a:t>Расширение </a:t>
            </a:r>
            <a:r>
              <a:rPr lang="ru-RU" sz="2400" b="1" dirty="0">
                <a:solidFill>
                  <a:schemeClr val="bg1"/>
                </a:solidFill>
              </a:rPr>
              <a:t>связей в профессиональном </a:t>
            </a:r>
            <a:r>
              <a:rPr lang="ru-RU" sz="2400" b="1" dirty="0" smtClean="0">
                <a:solidFill>
                  <a:schemeClr val="bg1"/>
                </a:solidFill>
              </a:rPr>
              <a:t>сообществе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6714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/>
          </p:cNvSpPr>
          <p:nvPr>
            <p:ph type="title"/>
          </p:nvPr>
        </p:nvSpPr>
        <p:spPr>
          <a:xfrm>
            <a:off x="271463" y="274638"/>
            <a:ext cx="8534400" cy="561975"/>
          </a:xfrm>
        </p:spPr>
        <p:txBody>
          <a:bodyPr/>
          <a:lstStyle/>
          <a:p>
            <a:r>
              <a:rPr lang="ru-RU" sz="28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</a:rPr>
              <a:t>Сайт начальной школы – детского сада №115</a:t>
            </a:r>
          </a:p>
        </p:txBody>
      </p:sp>
      <p:sp>
        <p:nvSpPr>
          <p:cNvPr id="97284" name="Text Box 5"/>
          <p:cNvSpPr txBox="1">
            <a:spLocks noChangeArrowheads="1"/>
          </p:cNvSpPr>
          <p:nvPr/>
        </p:nvSpPr>
        <p:spPr bwMode="auto">
          <a:xfrm>
            <a:off x="395288" y="759495"/>
            <a:ext cx="5442516" cy="14773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Адрес: </a:t>
            </a:r>
            <a:r>
              <a:rPr lang="ru-RU" dirty="0" smtClean="0">
                <a:solidFill>
                  <a:schemeClr val="bg1"/>
                </a:solidFill>
              </a:rPr>
              <a:t>150045, </a:t>
            </a:r>
            <a:r>
              <a:rPr lang="ru-RU" dirty="0">
                <a:solidFill>
                  <a:schemeClr val="bg1"/>
                </a:solidFill>
              </a:rPr>
              <a:t>г. Ярославль, ул. </a:t>
            </a:r>
            <a:r>
              <a:rPr lang="ru-RU" dirty="0" err="1">
                <a:solidFill>
                  <a:schemeClr val="bg1"/>
                </a:solidFill>
              </a:rPr>
              <a:t>Батова</a:t>
            </a:r>
            <a:r>
              <a:rPr lang="ru-RU" dirty="0">
                <a:solidFill>
                  <a:schemeClr val="bg1"/>
                </a:solidFill>
              </a:rPr>
              <a:t>, 9а</a:t>
            </a:r>
          </a:p>
          <a:p>
            <a:r>
              <a:rPr lang="ru-RU" dirty="0">
                <a:solidFill>
                  <a:schemeClr val="bg1"/>
                </a:solidFill>
              </a:rPr>
              <a:t>Телефон: 8 (4852) 56-34-37</a:t>
            </a:r>
          </a:p>
          <a:p>
            <a:r>
              <a:rPr lang="ru-RU" dirty="0" err="1">
                <a:solidFill>
                  <a:schemeClr val="bg1"/>
                </a:solidFill>
              </a:rPr>
              <a:t>Тел⁄факс</a:t>
            </a:r>
            <a:r>
              <a:rPr lang="ru-RU" dirty="0">
                <a:solidFill>
                  <a:schemeClr val="bg1"/>
                </a:solidFill>
              </a:rPr>
              <a:t>: 8 (4852) 56-80-95</a:t>
            </a:r>
          </a:p>
          <a:p>
            <a:r>
              <a:rPr lang="ru-RU" dirty="0">
                <a:solidFill>
                  <a:schemeClr val="bg1"/>
                </a:solidFill>
              </a:rPr>
              <a:t>e-</a:t>
            </a:r>
            <a:r>
              <a:rPr lang="ru-RU" dirty="0" err="1">
                <a:solidFill>
                  <a:schemeClr val="bg1"/>
                </a:solidFill>
              </a:rPr>
              <a:t>mail</a:t>
            </a:r>
            <a:r>
              <a:rPr lang="ru-RU" dirty="0">
                <a:solidFill>
                  <a:schemeClr val="bg1"/>
                </a:solidFill>
              </a:rPr>
              <a:t>: yarschkind115@yandex.ru</a:t>
            </a:r>
          </a:p>
          <a:p>
            <a:r>
              <a:rPr lang="ru-RU" dirty="0">
                <a:solidFill>
                  <a:schemeClr val="bg1"/>
                </a:solidFill>
              </a:rPr>
              <a:t>Адрес сайта: </a:t>
            </a:r>
            <a:r>
              <a:rPr lang="en-US" dirty="0">
                <a:solidFill>
                  <a:schemeClr val="bg1"/>
                </a:solidFill>
              </a:rPr>
              <a:t>http://www.schsad115.ru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035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2" r="1369" b="5503"/>
          <a:stretch/>
        </p:blipFill>
        <p:spPr bwMode="auto">
          <a:xfrm>
            <a:off x="277813" y="2255689"/>
            <a:ext cx="8640960" cy="44712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0803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5400" i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Раздаточный материал</a:t>
            </a:r>
            <a:endParaRPr lang="ru-RU" sz="5400" i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4757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260648"/>
            <a:ext cx="8712968" cy="5400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b="1" dirty="0" smtClean="0">
                <a:solidFill>
                  <a:srgbClr val="FFCC00"/>
                </a:solidFill>
                <a:latin typeface="Arial" pitchFamily="34" charset="0"/>
                <a:cs typeface="Arial" pitchFamily="34" charset="0"/>
              </a:rPr>
              <a:t>              </a:t>
            </a:r>
            <a:r>
              <a:rPr lang="ru-RU" sz="36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Миссия учреждения</a:t>
            </a:r>
          </a:p>
          <a:p>
            <a:pPr marL="0" indent="0">
              <a:buNone/>
            </a:pPr>
            <a:endParaRPr lang="ru-RU" sz="3600" b="1" dirty="0">
              <a:solidFill>
                <a:srgbClr val="FFCC00"/>
              </a:solidFill>
              <a:latin typeface="Arial" pitchFamily="34" charset="0"/>
              <a:cs typeface="Arial" pitchFamily="34" charset="0"/>
            </a:endParaRPr>
          </a:p>
          <a:p>
            <a:pPr marL="0" indent="0" algn="ctr">
              <a:buNone/>
            </a:pPr>
            <a:r>
              <a:rPr lang="ru-RU" sz="36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«Создание </a:t>
            </a:r>
            <a:r>
              <a:rPr lang="ru-RU" sz="3600" b="1" i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здоровьеразвивающего</a:t>
            </a:r>
            <a:r>
              <a:rPr lang="ru-RU" sz="3600" b="1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6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пространства </a:t>
            </a:r>
            <a:r>
              <a:rPr lang="ru-RU" sz="3600" b="1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познания </a:t>
            </a:r>
            <a:r>
              <a:rPr lang="ru-RU" sz="36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посредством собственной учебно-познавательной деятельности на принципах </a:t>
            </a:r>
            <a:r>
              <a:rPr lang="ru-RU" sz="3600" b="1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природосообразности</a:t>
            </a:r>
            <a:r>
              <a:rPr lang="ru-RU" sz="3600" b="1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»</a:t>
            </a:r>
            <a:endParaRPr lang="ru-RU" sz="3600" b="1" i="1" dirty="0">
              <a:latin typeface="Arial" pitchFamily="34" charset="0"/>
              <a:cs typeface="Arial" pitchFamily="34" charset="0"/>
            </a:endParaRPr>
          </a:p>
          <a:p>
            <a:endParaRPr lang="ru-RU" i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3225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ru-RU" sz="36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Протокол</a:t>
            </a:r>
            <a:br>
              <a:rPr lang="ru-RU" sz="3600" dirty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r>
              <a:rPr lang="ru-RU" sz="36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Хронометраж занятия</a:t>
            </a:r>
            <a:endParaRPr lang="ru-RU" sz="36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graphicFrame>
        <p:nvGraphicFramePr>
          <p:cNvPr id="4" name="Group 159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27782627"/>
              </p:ext>
            </p:extLst>
          </p:nvPr>
        </p:nvGraphicFramePr>
        <p:xfrm>
          <a:off x="107500" y="1556791"/>
          <a:ext cx="8856989" cy="4256463"/>
        </p:xfrm>
        <a:graphic>
          <a:graphicData uri="http://schemas.openxmlformats.org/drawingml/2006/table">
            <a:tbl>
              <a:tblPr/>
              <a:tblGrid>
                <a:gridCol w="504060"/>
                <a:gridCol w="226334"/>
                <a:gridCol w="275243"/>
                <a:gridCol w="282931"/>
                <a:gridCol w="289082"/>
                <a:gridCol w="281395"/>
                <a:gridCol w="276781"/>
                <a:gridCol w="339825"/>
                <a:gridCol w="224500"/>
                <a:gridCol w="287545"/>
                <a:gridCol w="289082"/>
                <a:gridCol w="275243"/>
                <a:gridCol w="272168"/>
                <a:gridCol w="276781"/>
                <a:gridCol w="275243"/>
                <a:gridCol w="282931"/>
                <a:gridCol w="281395"/>
                <a:gridCol w="276781"/>
                <a:gridCol w="281394"/>
                <a:gridCol w="282931"/>
                <a:gridCol w="275244"/>
                <a:gridCol w="276781"/>
                <a:gridCol w="276781"/>
                <a:gridCol w="281394"/>
                <a:gridCol w="276781"/>
                <a:gridCol w="281395"/>
                <a:gridCol w="272167"/>
                <a:gridCol w="275244"/>
                <a:gridCol w="282931"/>
                <a:gridCol w="275243"/>
                <a:gridCol w="301383"/>
              </a:tblGrid>
              <a:tr h="629287"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urier New" pitchFamily="49" charset="0"/>
                          <a:ea typeface="Times New Roman" pitchFamily="18" charset="0"/>
                          <a:cs typeface="Courier New" pitchFamily="49" charset="0"/>
                        </a:rPr>
                        <a:t>Сек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imes New Roman" pitchFamily="18" charset="0"/>
                        <a:cs typeface="Courier New" pitchFamily="49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gridSpan="30"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urier New" pitchFamily="49" charset="0"/>
                          <a:ea typeface="Times New Roman" pitchFamily="18" charset="0"/>
                          <a:cs typeface="Courier New" pitchFamily="49" charset="0"/>
                        </a:rPr>
                        <a:t>Минуты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imes New Roman" pitchFamily="18" charset="0"/>
                        <a:cs typeface="Courier New" pitchFamily="49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09424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urier New" pitchFamily="49" charset="0"/>
                          <a:ea typeface="Times New Roman" pitchFamily="18" charset="0"/>
                          <a:cs typeface="Courier New" pitchFamily="49" charset="0"/>
                        </a:rPr>
                        <a:t>1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imes New Roman" pitchFamily="18" charset="0"/>
                        <a:cs typeface="Courier New" pitchFamily="49" charset="0"/>
                      </a:endParaRPr>
                    </a:p>
                  </a:txBody>
                  <a:tcPr marT="45724" marB="45724" vert="vert27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urier New" pitchFamily="49" charset="0"/>
                          <a:ea typeface="Times New Roman" pitchFamily="18" charset="0"/>
                          <a:cs typeface="Courier New" pitchFamily="49" charset="0"/>
                        </a:rPr>
                        <a:t>2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imes New Roman" pitchFamily="18" charset="0"/>
                        <a:cs typeface="Courier New" pitchFamily="49" charset="0"/>
                      </a:endParaRPr>
                    </a:p>
                  </a:txBody>
                  <a:tcPr marT="45724" marB="45724" vert="vert27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urier New" pitchFamily="49" charset="0"/>
                          <a:ea typeface="Times New Roman" pitchFamily="18" charset="0"/>
                          <a:cs typeface="Courier New" pitchFamily="49" charset="0"/>
                        </a:rPr>
                        <a:t>3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imes New Roman" pitchFamily="18" charset="0"/>
                        <a:cs typeface="Courier New" pitchFamily="49" charset="0"/>
                      </a:endParaRPr>
                    </a:p>
                  </a:txBody>
                  <a:tcPr marT="45724" marB="45724" vert="vert27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urier New" pitchFamily="49" charset="0"/>
                          <a:ea typeface="Times New Roman" pitchFamily="18" charset="0"/>
                          <a:cs typeface="Courier New" pitchFamily="49" charset="0"/>
                        </a:rPr>
                        <a:t>4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imes New Roman" pitchFamily="18" charset="0"/>
                        <a:cs typeface="Courier New" pitchFamily="49" charset="0"/>
                      </a:endParaRPr>
                    </a:p>
                  </a:txBody>
                  <a:tcPr marT="45724" marB="45724" vert="vert27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urier New" pitchFamily="49" charset="0"/>
                          <a:ea typeface="Times New Roman" pitchFamily="18" charset="0"/>
                          <a:cs typeface="Courier New" pitchFamily="49" charset="0"/>
                        </a:rPr>
                        <a:t>5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imes New Roman" pitchFamily="18" charset="0"/>
                        <a:cs typeface="Courier New" pitchFamily="49" charset="0"/>
                      </a:endParaRPr>
                    </a:p>
                  </a:txBody>
                  <a:tcPr marT="45724" marB="45724" vert="vert27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urier New" pitchFamily="49" charset="0"/>
                          <a:ea typeface="Times New Roman" pitchFamily="18" charset="0"/>
                          <a:cs typeface="Courier New" pitchFamily="49" charset="0"/>
                        </a:rPr>
                        <a:t>6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imes New Roman" pitchFamily="18" charset="0"/>
                        <a:cs typeface="Courier New" pitchFamily="49" charset="0"/>
                      </a:endParaRPr>
                    </a:p>
                  </a:txBody>
                  <a:tcPr marT="45724" marB="45724" vert="vert27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urier New" pitchFamily="49" charset="0"/>
                          <a:ea typeface="Times New Roman" pitchFamily="18" charset="0"/>
                          <a:cs typeface="Courier New" pitchFamily="49" charset="0"/>
                        </a:rPr>
                        <a:t>7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imes New Roman" pitchFamily="18" charset="0"/>
                        <a:cs typeface="Courier New" pitchFamily="49" charset="0"/>
                      </a:endParaRPr>
                    </a:p>
                  </a:txBody>
                  <a:tcPr marT="45724" marB="45724" vert="vert27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urier New" pitchFamily="49" charset="0"/>
                          <a:ea typeface="Times New Roman" pitchFamily="18" charset="0"/>
                          <a:cs typeface="Courier New" pitchFamily="49" charset="0"/>
                        </a:rPr>
                        <a:t>8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imes New Roman" pitchFamily="18" charset="0"/>
                        <a:cs typeface="Courier New" pitchFamily="49" charset="0"/>
                      </a:endParaRPr>
                    </a:p>
                  </a:txBody>
                  <a:tcPr marT="45724" marB="45724" vert="vert27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urier New" pitchFamily="49" charset="0"/>
                          <a:ea typeface="Times New Roman" pitchFamily="18" charset="0"/>
                          <a:cs typeface="Courier New" pitchFamily="49" charset="0"/>
                        </a:rPr>
                        <a:t>9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imes New Roman" pitchFamily="18" charset="0"/>
                        <a:cs typeface="Courier New" pitchFamily="49" charset="0"/>
                      </a:endParaRPr>
                    </a:p>
                  </a:txBody>
                  <a:tcPr marT="45724" marB="45724" vert="vert27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urier New" pitchFamily="49" charset="0"/>
                          <a:ea typeface="Times New Roman" pitchFamily="18" charset="0"/>
                          <a:cs typeface="Courier New" pitchFamily="49" charset="0"/>
                        </a:rPr>
                        <a:t>10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imes New Roman" pitchFamily="18" charset="0"/>
                        <a:cs typeface="Courier New" pitchFamily="49" charset="0"/>
                      </a:endParaRPr>
                    </a:p>
                  </a:txBody>
                  <a:tcPr marT="45724" marB="45724" vert="vert27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urier New" pitchFamily="49" charset="0"/>
                          <a:ea typeface="Times New Roman" pitchFamily="18" charset="0"/>
                          <a:cs typeface="Courier New" pitchFamily="49" charset="0"/>
                        </a:rPr>
                        <a:t>11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imes New Roman" pitchFamily="18" charset="0"/>
                        <a:cs typeface="Courier New" pitchFamily="49" charset="0"/>
                      </a:endParaRPr>
                    </a:p>
                  </a:txBody>
                  <a:tcPr marT="45724" marB="45724" vert="vert27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urier New" pitchFamily="49" charset="0"/>
                          <a:ea typeface="Times New Roman" pitchFamily="18" charset="0"/>
                          <a:cs typeface="Courier New" pitchFamily="49" charset="0"/>
                        </a:rPr>
                        <a:t>12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imes New Roman" pitchFamily="18" charset="0"/>
                        <a:cs typeface="Courier New" pitchFamily="49" charset="0"/>
                      </a:endParaRPr>
                    </a:p>
                  </a:txBody>
                  <a:tcPr marT="45724" marB="45724" vert="vert27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urier New" pitchFamily="49" charset="0"/>
                          <a:ea typeface="Times New Roman" pitchFamily="18" charset="0"/>
                          <a:cs typeface="Courier New" pitchFamily="49" charset="0"/>
                        </a:rPr>
                        <a:t>13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imes New Roman" pitchFamily="18" charset="0"/>
                        <a:cs typeface="Courier New" pitchFamily="49" charset="0"/>
                      </a:endParaRPr>
                    </a:p>
                  </a:txBody>
                  <a:tcPr marT="45724" marB="45724" vert="vert27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urier New" pitchFamily="49" charset="0"/>
                          <a:ea typeface="Times New Roman" pitchFamily="18" charset="0"/>
                          <a:cs typeface="Courier New" pitchFamily="49" charset="0"/>
                        </a:rPr>
                        <a:t>14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imes New Roman" pitchFamily="18" charset="0"/>
                        <a:cs typeface="Courier New" pitchFamily="49" charset="0"/>
                      </a:endParaRPr>
                    </a:p>
                  </a:txBody>
                  <a:tcPr marT="45724" marB="45724" vert="vert27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urier New" pitchFamily="49" charset="0"/>
                          <a:ea typeface="Times New Roman" pitchFamily="18" charset="0"/>
                          <a:cs typeface="Courier New" pitchFamily="49" charset="0"/>
                        </a:rPr>
                        <a:t>15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imes New Roman" pitchFamily="18" charset="0"/>
                        <a:cs typeface="Courier New" pitchFamily="49" charset="0"/>
                      </a:endParaRPr>
                    </a:p>
                  </a:txBody>
                  <a:tcPr marT="45724" marB="45724" vert="vert27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urier New" pitchFamily="49" charset="0"/>
                          <a:ea typeface="Times New Roman" pitchFamily="18" charset="0"/>
                          <a:cs typeface="Courier New" pitchFamily="49" charset="0"/>
                        </a:rPr>
                        <a:t>16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imes New Roman" pitchFamily="18" charset="0"/>
                        <a:cs typeface="Courier New" pitchFamily="49" charset="0"/>
                      </a:endParaRPr>
                    </a:p>
                  </a:txBody>
                  <a:tcPr marT="45724" marB="45724" vert="vert27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urier New" pitchFamily="49" charset="0"/>
                          <a:ea typeface="Times New Roman" pitchFamily="18" charset="0"/>
                          <a:cs typeface="Courier New" pitchFamily="49" charset="0"/>
                        </a:rPr>
                        <a:t>17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imes New Roman" pitchFamily="18" charset="0"/>
                        <a:cs typeface="Courier New" pitchFamily="49" charset="0"/>
                      </a:endParaRPr>
                    </a:p>
                  </a:txBody>
                  <a:tcPr marT="45724" marB="45724" vert="vert27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urier New" pitchFamily="49" charset="0"/>
                          <a:ea typeface="Times New Roman" pitchFamily="18" charset="0"/>
                          <a:cs typeface="Courier New" pitchFamily="49" charset="0"/>
                        </a:rPr>
                        <a:t>18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imes New Roman" pitchFamily="18" charset="0"/>
                        <a:cs typeface="Courier New" pitchFamily="49" charset="0"/>
                      </a:endParaRPr>
                    </a:p>
                  </a:txBody>
                  <a:tcPr marT="45724" marB="45724" vert="vert27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urier New" pitchFamily="49" charset="0"/>
                          <a:ea typeface="Times New Roman" pitchFamily="18" charset="0"/>
                          <a:cs typeface="Courier New" pitchFamily="49" charset="0"/>
                        </a:rPr>
                        <a:t>19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imes New Roman" pitchFamily="18" charset="0"/>
                        <a:cs typeface="Courier New" pitchFamily="49" charset="0"/>
                      </a:endParaRPr>
                    </a:p>
                  </a:txBody>
                  <a:tcPr marT="45724" marB="45724" vert="vert27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urier New" pitchFamily="49" charset="0"/>
                          <a:ea typeface="Times New Roman" pitchFamily="18" charset="0"/>
                          <a:cs typeface="Courier New" pitchFamily="49" charset="0"/>
                        </a:rPr>
                        <a:t>20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imes New Roman" pitchFamily="18" charset="0"/>
                        <a:cs typeface="Courier New" pitchFamily="49" charset="0"/>
                      </a:endParaRPr>
                    </a:p>
                  </a:txBody>
                  <a:tcPr marT="45724" marB="45724" vert="vert27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urier New" pitchFamily="49" charset="0"/>
                          <a:ea typeface="Times New Roman" pitchFamily="18" charset="0"/>
                          <a:cs typeface="Courier New" pitchFamily="49" charset="0"/>
                        </a:rPr>
                        <a:t>21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imes New Roman" pitchFamily="18" charset="0"/>
                        <a:cs typeface="Courier New" pitchFamily="49" charset="0"/>
                      </a:endParaRPr>
                    </a:p>
                  </a:txBody>
                  <a:tcPr marT="45724" marB="45724" vert="vert27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urier New" pitchFamily="49" charset="0"/>
                          <a:ea typeface="Times New Roman" pitchFamily="18" charset="0"/>
                          <a:cs typeface="Courier New" pitchFamily="49" charset="0"/>
                        </a:rPr>
                        <a:t>22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imes New Roman" pitchFamily="18" charset="0"/>
                        <a:cs typeface="Courier New" pitchFamily="49" charset="0"/>
                      </a:endParaRPr>
                    </a:p>
                  </a:txBody>
                  <a:tcPr marT="45724" marB="45724" vert="vert27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urier New" pitchFamily="49" charset="0"/>
                          <a:ea typeface="Times New Roman" pitchFamily="18" charset="0"/>
                          <a:cs typeface="Courier New" pitchFamily="49" charset="0"/>
                        </a:rPr>
                        <a:t>23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imes New Roman" pitchFamily="18" charset="0"/>
                        <a:cs typeface="Courier New" pitchFamily="49" charset="0"/>
                      </a:endParaRPr>
                    </a:p>
                  </a:txBody>
                  <a:tcPr marT="45724" marB="45724" vert="vert27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urier New" pitchFamily="49" charset="0"/>
                          <a:ea typeface="Times New Roman" pitchFamily="18" charset="0"/>
                          <a:cs typeface="Courier New" pitchFamily="49" charset="0"/>
                        </a:rPr>
                        <a:t>24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imes New Roman" pitchFamily="18" charset="0"/>
                        <a:cs typeface="Courier New" pitchFamily="49" charset="0"/>
                      </a:endParaRPr>
                    </a:p>
                  </a:txBody>
                  <a:tcPr marT="45724" marB="45724" vert="vert27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urier New" pitchFamily="49" charset="0"/>
                          <a:ea typeface="Times New Roman" pitchFamily="18" charset="0"/>
                          <a:cs typeface="Courier New" pitchFamily="49" charset="0"/>
                        </a:rPr>
                        <a:t>25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imes New Roman" pitchFamily="18" charset="0"/>
                        <a:cs typeface="Courier New" pitchFamily="49" charset="0"/>
                      </a:endParaRPr>
                    </a:p>
                  </a:txBody>
                  <a:tcPr marT="45724" marB="45724" vert="vert27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urier New" pitchFamily="49" charset="0"/>
                          <a:ea typeface="Times New Roman" pitchFamily="18" charset="0"/>
                          <a:cs typeface="Courier New" pitchFamily="49" charset="0"/>
                        </a:rPr>
                        <a:t>26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imes New Roman" pitchFamily="18" charset="0"/>
                        <a:cs typeface="Courier New" pitchFamily="49" charset="0"/>
                      </a:endParaRPr>
                    </a:p>
                  </a:txBody>
                  <a:tcPr marT="45724" marB="45724" vert="vert27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urier New" pitchFamily="49" charset="0"/>
                          <a:ea typeface="Times New Roman" pitchFamily="18" charset="0"/>
                          <a:cs typeface="Courier New" pitchFamily="49" charset="0"/>
                        </a:rPr>
                        <a:t>27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imes New Roman" pitchFamily="18" charset="0"/>
                        <a:cs typeface="Courier New" pitchFamily="49" charset="0"/>
                      </a:endParaRPr>
                    </a:p>
                  </a:txBody>
                  <a:tcPr marT="45724" marB="45724" vert="vert27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urier New" pitchFamily="49" charset="0"/>
                          <a:ea typeface="Times New Roman" pitchFamily="18" charset="0"/>
                          <a:cs typeface="Courier New" pitchFamily="49" charset="0"/>
                        </a:rPr>
                        <a:t>28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imes New Roman" pitchFamily="18" charset="0"/>
                        <a:cs typeface="Courier New" pitchFamily="49" charset="0"/>
                      </a:endParaRPr>
                    </a:p>
                  </a:txBody>
                  <a:tcPr marT="45724" marB="45724" vert="vert27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urier New" pitchFamily="49" charset="0"/>
                          <a:ea typeface="Times New Roman" pitchFamily="18" charset="0"/>
                          <a:cs typeface="Courier New" pitchFamily="49" charset="0"/>
                        </a:rPr>
                        <a:t>29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imes New Roman" pitchFamily="18" charset="0"/>
                        <a:cs typeface="Courier New" pitchFamily="49" charset="0"/>
                      </a:endParaRPr>
                    </a:p>
                  </a:txBody>
                  <a:tcPr marT="45724" marB="45724" vert="vert27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urier New" pitchFamily="49" charset="0"/>
                          <a:ea typeface="Times New Roman" pitchFamily="18" charset="0"/>
                          <a:cs typeface="Courier New" pitchFamily="49" charset="0"/>
                        </a:rPr>
                        <a:t>30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imes New Roman" pitchFamily="18" charset="0"/>
                        <a:cs typeface="Courier New" pitchFamily="49" charset="0"/>
                      </a:endParaRPr>
                    </a:p>
                  </a:txBody>
                  <a:tcPr marT="45724" marB="45724" vert="vert27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509424"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urier New" pitchFamily="49" charset="0"/>
                          <a:ea typeface="Times New Roman" pitchFamily="18" charset="0"/>
                          <a:cs typeface="Courier New" pitchFamily="49" charset="0"/>
                        </a:rPr>
                        <a:t>10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imes New Roman" pitchFamily="18" charset="0"/>
                        <a:cs typeface="Courier New" pitchFamily="49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509424"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urier New" pitchFamily="49" charset="0"/>
                          <a:ea typeface="Times New Roman" pitchFamily="18" charset="0"/>
                          <a:cs typeface="Courier New" pitchFamily="49" charset="0"/>
                        </a:rPr>
                        <a:t>20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imes New Roman" pitchFamily="18" charset="0"/>
                        <a:cs typeface="Courier New" pitchFamily="49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urier New" pitchFamily="49" charset="0"/>
                          <a:ea typeface="Times New Roman" pitchFamily="18" charset="0"/>
                          <a:cs typeface="Courier New" pitchFamily="49" charset="0"/>
                        </a:rPr>
                        <a:t>-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imes New Roman" pitchFamily="18" charset="0"/>
                        <a:cs typeface="Courier New" pitchFamily="49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509424"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urier New" pitchFamily="49" charset="0"/>
                          <a:ea typeface="Times New Roman" pitchFamily="18" charset="0"/>
                          <a:cs typeface="Courier New" pitchFamily="49" charset="0"/>
                        </a:rPr>
                        <a:t>30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imes New Roman" pitchFamily="18" charset="0"/>
                        <a:cs typeface="Courier New" pitchFamily="49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509424"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urier New" pitchFamily="49" charset="0"/>
                          <a:ea typeface="Times New Roman" pitchFamily="18" charset="0"/>
                          <a:cs typeface="Courier New" pitchFamily="49" charset="0"/>
                        </a:rPr>
                        <a:t>40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imes New Roman" pitchFamily="18" charset="0"/>
                        <a:cs typeface="Courier New" pitchFamily="49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509424"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urier New" pitchFamily="49" charset="0"/>
                          <a:ea typeface="Times New Roman" pitchFamily="18" charset="0"/>
                          <a:cs typeface="Courier New" pitchFamily="49" charset="0"/>
                        </a:rPr>
                        <a:t>50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imes New Roman" pitchFamily="18" charset="0"/>
                        <a:cs typeface="Courier New" pitchFamily="49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509424"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urier New" pitchFamily="49" charset="0"/>
                          <a:ea typeface="Times New Roman" pitchFamily="18" charset="0"/>
                          <a:cs typeface="Courier New" pitchFamily="49" charset="0"/>
                        </a:rPr>
                        <a:t>60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imes New Roman" pitchFamily="18" charset="0"/>
                        <a:cs typeface="Courier New" pitchFamily="49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70725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9560"/>
            <a:ext cx="9144000" cy="706090"/>
          </a:xfrm>
        </p:spPr>
        <p:txBody>
          <a:bodyPr/>
          <a:lstStyle/>
          <a:p>
            <a:r>
              <a:rPr lang="ru-RU" sz="24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Гигиенические </a:t>
            </a:r>
            <a:r>
              <a:rPr lang="ru-RU" sz="24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требования рациональной организации </a:t>
            </a:r>
            <a:r>
              <a:rPr lang="ru-RU" sz="24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занятия</a:t>
            </a:r>
            <a:endParaRPr lang="ru-RU" sz="24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9922927"/>
              </p:ext>
            </p:extLst>
          </p:nvPr>
        </p:nvGraphicFramePr>
        <p:xfrm>
          <a:off x="179512" y="620688"/>
          <a:ext cx="8784975" cy="6182154"/>
        </p:xfrm>
        <a:graphic>
          <a:graphicData uri="http://schemas.openxmlformats.org/drawingml/2006/table">
            <a:tbl>
              <a:tblPr/>
              <a:tblGrid>
                <a:gridCol w="3096344"/>
                <a:gridCol w="2026153"/>
                <a:gridCol w="1908695"/>
                <a:gridCol w="1753783"/>
              </a:tblGrid>
              <a:tr h="162506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980565" algn="l"/>
                          <a:tab pos="2250440" algn="l"/>
                        </a:tabLst>
                      </a:pPr>
                      <a:r>
                        <a:rPr lang="ru-RU" sz="1100" b="1" dirty="0">
                          <a:effectLst/>
                          <a:latin typeface="Times New Roman"/>
                        </a:rPr>
                        <a:t>Факторы занятия</a:t>
                      </a:r>
                    </a:p>
                  </a:txBody>
                  <a:tcPr marL="23536" marR="235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250440" algn="l"/>
                        </a:tabLst>
                      </a:pPr>
                      <a:r>
                        <a:rPr lang="ru-RU" sz="1100" b="1">
                          <a:effectLst/>
                          <a:latin typeface="Times New Roman"/>
                        </a:rPr>
                        <a:t>Уровни гигиенической рациональности занятия</a:t>
                      </a:r>
                    </a:p>
                  </a:txBody>
                  <a:tcPr marL="23536" marR="235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2501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250440" algn="l"/>
                        </a:tabLst>
                      </a:pPr>
                      <a:r>
                        <a:rPr lang="ru-RU" sz="1100" b="1" i="1">
                          <a:effectLst/>
                          <a:latin typeface="Times New Roman"/>
                          <a:ea typeface="Times New Roman"/>
                        </a:rPr>
                        <a:t>Рациональный</a:t>
                      </a:r>
                      <a:endParaRPr lang="ru-RU" sz="11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536" marR="235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250440" algn="l"/>
                        </a:tabLst>
                      </a:pPr>
                      <a:r>
                        <a:rPr lang="ru-RU" sz="1100" b="1" i="1">
                          <a:effectLst/>
                          <a:latin typeface="Times New Roman"/>
                          <a:ea typeface="Times New Roman"/>
                        </a:rPr>
                        <a:t>Недостаточно</a:t>
                      </a:r>
                      <a:endParaRPr lang="ru-RU" sz="1100" b="1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250440" algn="l"/>
                        </a:tabLst>
                      </a:pPr>
                      <a:r>
                        <a:rPr lang="ru-RU" sz="1100" b="1" i="1">
                          <a:effectLst/>
                          <a:latin typeface="Times New Roman"/>
                          <a:ea typeface="Times New Roman"/>
                        </a:rPr>
                        <a:t> рациональный</a:t>
                      </a:r>
                      <a:endParaRPr lang="ru-RU" sz="11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536" marR="235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250440" algn="l"/>
                        </a:tabLst>
                      </a:pPr>
                      <a:r>
                        <a:rPr lang="ru-RU" sz="1100" b="1" i="1">
                          <a:effectLst/>
                          <a:latin typeface="Times New Roman"/>
                          <a:ea typeface="Times New Roman"/>
                        </a:rPr>
                        <a:t>Нерациональный</a:t>
                      </a:r>
                      <a:endParaRPr lang="ru-RU" sz="11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536" marR="235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25012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/>
                          <a:ea typeface="Times New Roman"/>
                        </a:rPr>
                        <a:t>Плотность занятия</a:t>
                      </a:r>
                    </a:p>
                  </a:txBody>
                  <a:tcPr marL="23536" marR="235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/>
                          <a:ea typeface="Times New Roman"/>
                        </a:rPr>
                        <a:t>Не менее 60% </a:t>
                      </a:r>
                      <a:r>
                        <a:rPr lang="ru-RU" sz="1100" b="1" dirty="0" smtClean="0">
                          <a:effectLst/>
                          <a:latin typeface="Times New Roman"/>
                          <a:ea typeface="Times New Roman"/>
                        </a:rPr>
                        <a:t>и не </a:t>
                      </a:r>
                      <a:r>
                        <a:rPr lang="ru-RU" sz="1100" b="1" dirty="0">
                          <a:effectLst/>
                          <a:latin typeface="Times New Roman"/>
                          <a:ea typeface="Times New Roman"/>
                        </a:rPr>
                        <a:t>более 75-80%</a:t>
                      </a:r>
                    </a:p>
                  </a:txBody>
                  <a:tcPr marL="23536" marR="235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250440" algn="l"/>
                        </a:tabLst>
                      </a:pPr>
                      <a:r>
                        <a:rPr lang="ru-RU" sz="1100" b="1" dirty="0">
                          <a:effectLst/>
                          <a:latin typeface="Times New Roman"/>
                          <a:ea typeface="Times New Roman"/>
                        </a:rPr>
                        <a:t>85-90%</a:t>
                      </a:r>
                    </a:p>
                  </a:txBody>
                  <a:tcPr marL="23536" marR="235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250440" algn="l"/>
                        </a:tabLst>
                      </a:pPr>
                      <a:r>
                        <a:rPr lang="ru-RU" sz="1100" b="1" dirty="0">
                          <a:effectLst/>
                          <a:latin typeface="Times New Roman"/>
                        </a:rPr>
                        <a:t>Более 90%</a:t>
                      </a:r>
                    </a:p>
                  </a:txBody>
                  <a:tcPr marL="23536" marR="235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5002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250440" algn="l"/>
                        </a:tabLst>
                      </a:pPr>
                      <a:r>
                        <a:rPr lang="ru-RU" sz="1100" b="1" dirty="0">
                          <a:effectLst/>
                          <a:latin typeface="Times New Roman"/>
                          <a:ea typeface="Times New Roman"/>
                        </a:rPr>
                        <a:t>Количество видов деятельности (</a:t>
                      </a:r>
                      <a:r>
                        <a:rPr lang="ru-RU" sz="1100" b="1" i="1" dirty="0">
                          <a:effectLst/>
                          <a:latin typeface="Times New Roman"/>
                          <a:ea typeface="Times New Roman"/>
                        </a:rPr>
                        <a:t>игровая, двигательная, коммуникативная, музыкально-художественная, продуктивная, исследовательская, трудовая</a:t>
                      </a:r>
                      <a:r>
                        <a:rPr lang="ru-RU" sz="1100" b="1" dirty="0">
                          <a:effectLst/>
                          <a:latin typeface="Times New Roman"/>
                          <a:ea typeface="Times New Roman"/>
                        </a:rPr>
                        <a:t>)</a:t>
                      </a:r>
                    </a:p>
                  </a:txBody>
                  <a:tcPr marL="23536" marR="235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250440" algn="l"/>
                        </a:tabLst>
                      </a:pPr>
                      <a:r>
                        <a:rPr lang="ru-RU" sz="1100" b="1" dirty="0">
                          <a:effectLst/>
                          <a:latin typeface="Times New Roman"/>
                          <a:ea typeface="Times New Roman"/>
                        </a:rPr>
                        <a:t>4 -7</a:t>
                      </a:r>
                    </a:p>
                  </a:txBody>
                  <a:tcPr marL="23536" marR="235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250440" algn="l"/>
                        </a:tabLst>
                      </a:pPr>
                      <a:r>
                        <a:rPr lang="ru-RU" sz="1100" b="1" dirty="0">
                          <a:effectLst/>
                          <a:latin typeface="Times New Roman"/>
                          <a:ea typeface="Times New Roman"/>
                        </a:rPr>
                        <a:t>2 - 3</a:t>
                      </a:r>
                    </a:p>
                  </a:txBody>
                  <a:tcPr marL="23536" marR="235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250440" algn="l"/>
                        </a:tabLst>
                      </a:pPr>
                      <a:r>
                        <a:rPr lang="ru-RU" sz="1100" b="1" dirty="0">
                          <a:effectLst/>
                          <a:latin typeface="Times New Roman"/>
                          <a:ea typeface="Times New Roman"/>
                        </a:rPr>
                        <a:t>1 - 2</a:t>
                      </a:r>
                    </a:p>
                  </a:txBody>
                  <a:tcPr marL="23536" marR="235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2501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250440" algn="l"/>
                        </a:tabLst>
                      </a:pPr>
                      <a:r>
                        <a:rPr lang="ru-RU" sz="1100" b="1" dirty="0">
                          <a:effectLst/>
                          <a:latin typeface="Times New Roman"/>
                          <a:ea typeface="Times New Roman"/>
                        </a:rPr>
                        <a:t>Средняя продолжительность различных видов деятельности</a:t>
                      </a:r>
                    </a:p>
                  </a:txBody>
                  <a:tcPr marL="23536" marR="235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250440" algn="l"/>
                        </a:tabLst>
                      </a:pPr>
                      <a:r>
                        <a:rPr lang="ru-RU" sz="1100" b="1" dirty="0">
                          <a:effectLst/>
                          <a:latin typeface="Times New Roman"/>
                        </a:rPr>
                        <a:t>Не более 5 мин.</a:t>
                      </a:r>
                    </a:p>
                  </a:txBody>
                  <a:tcPr marL="23536" marR="235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250440" algn="l"/>
                        </a:tabLst>
                      </a:pPr>
                      <a:r>
                        <a:rPr lang="ru-RU" sz="1100" b="1">
                          <a:effectLst/>
                          <a:latin typeface="Times New Roman"/>
                          <a:ea typeface="Times New Roman"/>
                        </a:rPr>
                        <a:t>6-10 мин.</a:t>
                      </a:r>
                    </a:p>
                  </a:txBody>
                  <a:tcPr marL="23536" marR="235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250440" algn="l"/>
                        </a:tabLst>
                      </a:pPr>
                      <a:r>
                        <a:rPr lang="ru-RU" sz="1100" b="1">
                          <a:effectLst/>
                          <a:latin typeface="Times New Roman"/>
                          <a:ea typeface="Times New Roman"/>
                        </a:rPr>
                        <a:t>Более 10 мин.</a:t>
                      </a:r>
                    </a:p>
                  </a:txBody>
                  <a:tcPr marL="23536" marR="235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25012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/>
                          <a:ea typeface="Times New Roman"/>
                        </a:rPr>
                        <a:t>Частота чередования различных видов деятельности</a:t>
                      </a:r>
                    </a:p>
                  </a:txBody>
                  <a:tcPr marL="23536" marR="235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/>
                          <a:ea typeface="Times New Roman"/>
                        </a:rPr>
                        <a:t>Смена не позже, чем через 3-5 мин.</a:t>
                      </a:r>
                    </a:p>
                  </a:txBody>
                  <a:tcPr marL="23536" marR="235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/>
                          <a:ea typeface="Times New Roman"/>
                        </a:rPr>
                        <a:t>Смена через </a:t>
                      </a:r>
                      <a:r>
                        <a:rPr lang="ru-RU" sz="1100" b="1" dirty="0" smtClean="0">
                          <a:effectLst/>
                          <a:latin typeface="Times New Roman"/>
                          <a:ea typeface="Times New Roman"/>
                        </a:rPr>
                        <a:t> 5-10 </a:t>
                      </a:r>
                      <a:r>
                        <a:rPr lang="ru-RU" sz="1100" b="1" dirty="0">
                          <a:effectLst/>
                          <a:latin typeface="Times New Roman"/>
                          <a:ea typeface="Times New Roman"/>
                        </a:rPr>
                        <a:t>мин.</a:t>
                      </a:r>
                    </a:p>
                  </a:txBody>
                  <a:tcPr marL="23536" marR="235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/>
                          <a:ea typeface="Times New Roman"/>
                        </a:rPr>
                        <a:t>Смена </a:t>
                      </a:r>
                      <a:r>
                        <a:rPr lang="ru-RU" sz="1100" b="1" dirty="0" smtClean="0">
                          <a:effectLst/>
                          <a:latin typeface="Times New Roman"/>
                          <a:ea typeface="Times New Roman"/>
                        </a:rPr>
                        <a:t>через 10 </a:t>
                      </a:r>
                      <a:r>
                        <a:rPr lang="ru-RU" sz="1100" b="1" dirty="0">
                          <a:effectLst/>
                          <a:latin typeface="Times New Roman"/>
                          <a:ea typeface="Times New Roman"/>
                        </a:rPr>
                        <a:t>мин.</a:t>
                      </a:r>
                    </a:p>
                  </a:txBody>
                  <a:tcPr marL="23536" marR="235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63352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/>
                          <a:ea typeface="Times New Roman"/>
                        </a:rPr>
                        <a:t>Количество видов преподавания (</a:t>
                      </a:r>
                      <a:r>
                        <a:rPr lang="ru-RU" sz="1100" b="1" i="1" dirty="0">
                          <a:effectLst/>
                          <a:latin typeface="Times New Roman"/>
                          <a:ea typeface="Times New Roman"/>
                        </a:rPr>
                        <a:t>словесный, наглядный, аудиовизуальный,  практический</a:t>
                      </a:r>
                      <a:r>
                        <a:rPr lang="ru-RU" sz="1100" b="1" dirty="0">
                          <a:effectLst/>
                          <a:latin typeface="Times New Roman"/>
                          <a:ea typeface="Times New Roman"/>
                        </a:rPr>
                        <a:t>)</a:t>
                      </a:r>
                    </a:p>
                  </a:txBody>
                  <a:tcPr marL="23536" marR="235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/>
                          <a:ea typeface="Times New Roman"/>
                        </a:rPr>
                        <a:t>Не менее 3-х</a:t>
                      </a:r>
                    </a:p>
                  </a:txBody>
                  <a:tcPr marL="23536" marR="235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/>
                          <a:ea typeface="Times New Roman"/>
                        </a:rPr>
                        <a:t>2</a:t>
                      </a:r>
                    </a:p>
                  </a:txBody>
                  <a:tcPr marL="23536" marR="235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/>
                          <a:ea typeface="Times New Roman"/>
                        </a:rPr>
                        <a:t>1</a:t>
                      </a:r>
                    </a:p>
                  </a:txBody>
                  <a:tcPr marL="23536" marR="235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76858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/>
                          <a:ea typeface="Times New Roman"/>
                        </a:rPr>
                        <a:t>Чередование видов преподавания</a:t>
                      </a:r>
                    </a:p>
                  </a:txBody>
                  <a:tcPr marL="23536" marR="235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/>
                          <a:ea typeface="Times New Roman"/>
                        </a:rPr>
                        <a:t>Не позже, чем через 8-10 мин.</a:t>
                      </a:r>
                    </a:p>
                  </a:txBody>
                  <a:tcPr marL="23536" marR="235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/>
                          <a:ea typeface="Times New Roman"/>
                        </a:rPr>
                        <a:t>Через 11-15 мин.</a:t>
                      </a:r>
                    </a:p>
                  </a:txBody>
                  <a:tcPr marL="23536" marR="235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/>
                          <a:ea typeface="Times New Roman"/>
                        </a:rPr>
                        <a:t>Не чередуются.</a:t>
                      </a:r>
                    </a:p>
                  </a:txBody>
                  <a:tcPr marL="23536" marR="235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63352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/>
                          <a:ea typeface="Times New Roman"/>
                        </a:rPr>
                        <a:t>Наличие эмоциональных разрядок: </a:t>
                      </a:r>
                      <a:r>
                        <a:rPr lang="ru-RU" sz="1100" b="1" i="1" dirty="0">
                          <a:effectLst/>
                          <a:latin typeface="Times New Roman"/>
                          <a:ea typeface="Times New Roman"/>
                        </a:rPr>
                        <a:t>шутки, поговорки, афоризмы, музыка</a:t>
                      </a:r>
                      <a:r>
                        <a:rPr lang="ru-RU" sz="1100" b="1" dirty="0">
                          <a:effectLst/>
                          <a:latin typeface="Times New Roman"/>
                          <a:ea typeface="Times New Roman"/>
                        </a:rPr>
                        <a:t> (количество)</a:t>
                      </a:r>
                    </a:p>
                  </a:txBody>
                  <a:tcPr marL="23536" marR="235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/>
                          <a:ea typeface="Times New Roman"/>
                        </a:rPr>
                        <a:t>2-3</a:t>
                      </a:r>
                    </a:p>
                  </a:txBody>
                  <a:tcPr marL="23536" marR="235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/>
                          <a:ea typeface="Times New Roman"/>
                        </a:rPr>
                        <a:t>1</a:t>
                      </a:r>
                    </a:p>
                  </a:txBody>
                  <a:tcPr marL="23536" marR="235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/>
                          <a:ea typeface="Times New Roman"/>
                        </a:rPr>
                        <a:t>Нет</a:t>
                      </a:r>
                    </a:p>
                  </a:txBody>
                  <a:tcPr marL="23536" marR="235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63352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/>
                          <a:ea typeface="Times New Roman"/>
                        </a:rPr>
                        <a:t>Место и длительность применения ТСО, ИКТ</a:t>
                      </a:r>
                    </a:p>
                  </a:txBody>
                  <a:tcPr marL="23536" marR="235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/>
                          <a:ea typeface="Times New Roman"/>
                        </a:rPr>
                        <a:t>В соответствии с гигиеническими нормами</a:t>
                      </a:r>
                    </a:p>
                  </a:txBody>
                  <a:tcPr marL="23536" marR="235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/>
                          <a:ea typeface="Times New Roman"/>
                        </a:rPr>
                        <a:t>С частичным соблюдением гигиенических норм</a:t>
                      </a:r>
                    </a:p>
                  </a:txBody>
                  <a:tcPr marL="23536" marR="235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/>
                          <a:ea typeface="Times New Roman"/>
                        </a:rPr>
                        <a:t>В произвольной форме.</a:t>
                      </a:r>
                    </a:p>
                  </a:txBody>
                  <a:tcPr marL="23536" marR="235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50024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/>
                          <a:ea typeface="Times New Roman"/>
                        </a:rPr>
                        <a:t>Смена динамических поз (</a:t>
                      </a:r>
                      <a:r>
                        <a:rPr lang="ru-RU" sz="1100" b="1" i="1" dirty="0">
                          <a:effectLst/>
                          <a:latin typeface="Times New Roman"/>
                          <a:ea typeface="Times New Roman"/>
                        </a:rPr>
                        <a:t>динамика занятия- игры</a:t>
                      </a:r>
                      <a:r>
                        <a:rPr lang="ru-RU" sz="1100" b="1" dirty="0">
                          <a:effectLst/>
                          <a:latin typeface="Times New Roman"/>
                          <a:ea typeface="Times New Roman"/>
                        </a:rPr>
                        <a:t>)</a:t>
                      </a:r>
                    </a:p>
                  </a:txBody>
                  <a:tcPr marL="23536" marR="235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/>
                          <a:ea typeface="Times New Roman"/>
                        </a:rPr>
                        <a:t>Позы рационально чередуются  во время занятия – игры.</a:t>
                      </a:r>
                    </a:p>
                  </a:txBody>
                  <a:tcPr marL="23536" marR="235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/>
                          <a:ea typeface="Times New Roman"/>
                        </a:rPr>
                        <a:t>Имеются случаи нерационального чередования поз во время занятия – игры.</a:t>
                      </a:r>
                    </a:p>
                  </a:txBody>
                  <a:tcPr marL="23536" marR="235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/>
                          <a:ea typeface="Times New Roman"/>
                        </a:rPr>
                        <a:t>Отсутствует чередование  поз во время занятия – игры.</a:t>
                      </a:r>
                    </a:p>
                  </a:txBody>
                  <a:tcPr marL="23536" marR="235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812530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/>
                          <a:ea typeface="Times New Roman"/>
                        </a:rPr>
                        <a:t>Наличие, временное место, содержание и продолжительность динамических пауз (</a:t>
                      </a:r>
                      <a:r>
                        <a:rPr lang="ru-RU" sz="1100" b="1" i="1" dirty="0">
                          <a:effectLst/>
                          <a:latin typeface="Times New Roman"/>
                          <a:ea typeface="Times New Roman"/>
                        </a:rPr>
                        <a:t>физкультурные минутки,  элементы самомассажа, виды гимнастик:</a:t>
                      </a:r>
                      <a:r>
                        <a:rPr lang="ru-RU" sz="1100" b="1" dirty="0">
                          <a:effectLst/>
                          <a:latin typeface="Times New Roman"/>
                          <a:ea typeface="Times New Roman"/>
                        </a:rPr>
                        <a:t> дыхательная, зрительная, пальчиковая)</a:t>
                      </a:r>
                    </a:p>
                  </a:txBody>
                  <a:tcPr marL="23536" marR="235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/>
                          <a:ea typeface="Times New Roman"/>
                        </a:rPr>
                        <a:t>2-3 физкультминутки при появлении признаков утомления детей из 3-х лёгких упражнений с 3-4 повторениями каждого.</a:t>
                      </a:r>
                    </a:p>
                  </a:txBody>
                  <a:tcPr marL="23536" marR="235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/>
                          <a:ea typeface="Times New Roman"/>
                        </a:rPr>
                        <a:t>1 физкультминутка  с неправильным содержанием или продолжительностью.</a:t>
                      </a:r>
                    </a:p>
                  </a:txBody>
                  <a:tcPr marL="23536" marR="235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/>
                          <a:ea typeface="Times New Roman"/>
                        </a:rPr>
                        <a:t>Отсутствуют.</a:t>
                      </a:r>
                    </a:p>
                  </a:txBody>
                  <a:tcPr marL="23536" marR="235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50024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/>
                          <a:ea typeface="Times New Roman"/>
                        </a:rPr>
                        <a:t>Психологический </a:t>
                      </a:r>
                      <a:r>
                        <a:rPr lang="ru-RU" sz="1100" b="1" dirty="0" smtClean="0">
                          <a:effectLst/>
                          <a:latin typeface="Times New Roman"/>
                          <a:ea typeface="Times New Roman"/>
                        </a:rPr>
                        <a:t> климат</a:t>
                      </a:r>
                      <a:endParaRPr lang="ru-RU" sz="11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536" marR="235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/>
                          <a:ea typeface="Times New Roman"/>
                        </a:rPr>
                        <a:t>Преобладают положительные эмоции</a:t>
                      </a:r>
                    </a:p>
                  </a:txBody>
                  <a:tcPr marL="23536" marR="235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/>
                          <a:ea typeface="Times New Roman"/>
                        </a:rPr>
                        <a:t>Имеются случаи отрицательных эмоций. Занятие эмоционально индифферентное.</a:t>
                      </a:r>
                    </a:p>
                  </a:txBody>
                  <a:tcPr marL="23536" marR="235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/>
                          <a:ea typeface="Times New Roman"/>
                        </a:rPr>
                        <a:t>Преобладают отрицательные эмоции.</a:t>
                      </a:r>
                    </a:p>
                  </a:txBody>
                  <a:tcPr marL="23536" marR="235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56600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/>
                          <a:ea typeface="Times New Roman"/>
                        </a:rPr>
                        <a:t>Момент наступления утомления детей и снижение работоспособности</a:t>
                      </a:r>
                    </a:p>
                    <a:p>
                      <a:pPr indent="45720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23536" marR="235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/>
                          <a:ea typeface="Times New Roman"/>
                        </a:rPr>
                        <a:t>Не ранее, чем за 5 мин. до окончания занятия.</a:t>
                      </a:r>
                    </a:p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23536" marR="235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/>
                          <a:ea typeface="Times New Roman"/>
                        </a:rPr>
                        <a:t>Не ранее, чем за 7-10 мин. до окончания занятия.</a:t>
                      </a:r>
                    </a:p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23536" marR="235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/>
                          <a:ea typeface="Times New Roman"/>
                        </a:rPr>
                        <a:t>В середине занятия.</a:t>
                      </a:r>
                    </a:p>
                  </a:txBody>
                  <a:tcPr marL="23536" marR="235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3553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360040"/>
          </a:xfrm>
        </p:spPr>
        <p:txBody>
          <a:bodyPr/>
          <a:lstStyle/>
          <a:p>
            <a:pPr marL="0" indent="0" eaLnBrk="1" hangingPunct="1">
              <a:spcBef>
                <a:spcPts val="0"/>
              </a:spcBef>
              <a:defRPr/>
            </a:pPr>
            <a:r>
              <a:rPr lang="ru-RU" sz="28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Анализ  </a:t>
            </a:r>
            <a:r>
              <a:rPr lang="ru-RU" sz="28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занятия с позиций </a:t>
            </a:r>
            <a:r>
              <a:rPr lang="ru-RU" sz="2800" b="1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здоровьесбережения</a:t>
            </a:r>
            <a:endParaRPr lang="ru-RU" sz="28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graphicFrame>
        <p:nvGraphicFramePr>
          <p:cNvPr id="4" name="Group 49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7485137"/>
              </p:ext>
            </p:extLst>
          </p:nvPr>
        </p:nvGraphicFramePr>
        <p:xfrm>
          <a:off x="90550" y="404664"/>
          <a:ext cx="8964488" cy="6316044"/>
        </p:xfrm>
        <a:graphic>
          <a:graphicData uri="http://schemas.openxmlformats.org/drawingml/2006/table">
            <a:tbl>
              <a:tblPr/>
              <a:tblGrid>
                <a:gridCol w="3465388"/>
                <a:gridCol w="366713"/>
                <a:gridCol w="325437"/>
                <a:gridCol w="395288"/>
                <a:gridCol w="3476625"/>
                <a:gridCol w="361950"/>
                <a:gridCol w="328612"/>
                <a:gridCol w="244475"/>
              </a:tblGrid>
              <a:tr h="26805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Параметры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Arial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Arial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Arial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Arial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Параметры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Arial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Arial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Arial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Arial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1161549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 Обстановка и гигиенические условия в групповом помещении (влажность, температура, освещенность, звуковые раздражители, и др.)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Arial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9. Наличие, временное место, содержание и продолжительность оздоровительных моментов на занятии  (</a:t>
                      </a:r>
                      <a:r>
                        <a:rPr kumimoji="0" lang="ru-RU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физкультурные минутки,  элементы самомассажа, виды гимнастик: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дыхательная, зрительная, пальчиковая).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Arial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80415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 Количество видов деятельности (</a:t>
                      </a:r>
                      <a:r>
                        <a:rPr kumimoji="0" lang="ru-RU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игровая, двигательная, коммуникативная, музыкально-художественная, продуктивная, исследовательская) трудовая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.).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Arial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10. Наличие в занятии  элементов технологии В.Ф.Базарного (гендерный подход, фиксаторы для дидактического материала; смена динамических поз; подвесные модули).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Arial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625454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 Средняя продолжительность и частота чередования различных видов деятельности (норма: 3-5 минут на каждый вид).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Arial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11. Наличие мотивации деятельности воспитанников на занятии .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Arial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804153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 Количество видов преподавания, таких как словесный, наглядный, аудиовизуальный, самостоятельная работа и т.д. (норма: не менее 3 за занятие).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Arial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127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12. Психологический климат на занятии</a:t>
                      </a:r>
                    </a:p>
                    <a:p>
                      <a:pPr marL="0" marR="0" lvl="0" indent="127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(отслеживаются взаимоотношения между воспитанниками и между воспитанниками и педагогом.)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Arial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46050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 Чередование видов преподавания (норма: Не позже, чем через 8-10 мин.)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13. Наличие на занятии эмоциональных разрядок: шуток, поговорок, музыки и т.д.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Arial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804153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6. Наличие и выбор места на занятии методов, способствующих активизации инициативы и творческого самовыражения самих воспитанников.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Arial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14. Плотность занятия, т.е. количество времени, затраченного воспитанниками на деятельность (норма: не менее 60% и не более 75-80%).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Arial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804153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7. Место и длительность применения ТСО, ИКТ. Умение педагога использовать их как возможность инициирования дискуссии, обсуждения.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Arial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15. Отслеживания педагогом момента наступления утомления у воспитанников и снижение их активности.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Arial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460507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8. Использование наглядных материалов на занятии (картины, схемы, рисунки, таблицы).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Arial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16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Arial" charset="0"/>
                        </a:rPr>
                        <a:t>. Использование  дидактических принципов системы </a:t>
                      </a:r>
                      <a:r>
                        <a:rPr kumimoji="0" lang="ru-R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Arial" charset="0"/>
                        </a:rPr>
                        <a:t>деятельностного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Arial" charset="0"/>
                        </a:rPr>
                        <a:t>  метода.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19542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1" name="Picture 2" descr="C:\Users\Наталья\Desktop\фоны\мудрость\здоровье\1628d.jpg"/>
          <p:cNvPicPr>
            <a:picLocks noChangeAspect="1" noChangeArrowheads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 bwMode="auto">
          <a:xfrm>
            <a:off x="251520" y="260648"/>
            <a:ext cx="8696082" cy="64087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9155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6092825"/>
            <a:ext cx="8510588" cy="649288"/>
          </a:xfrm>
        </p:spPr>
        <p:txBody>
          <a:bodyPr anchor="t"/>
          <a:lstStyle/>
          <a:p>
            <a:pPr eaLnBrk="1" hangingPunct="1"/>
            <a:r>
              <a:rPr lang="ru-RU" sz="3200" b="1" i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ВСЁ В НАШИХ РУКАХ…</a:t>
            </a:r>
          </a:p>
        </p:txBody>
      </p:sp>
    </p:spTree>
    <p:extLst>
      <p:ext uri="{BB962C8B-B14F-4D97-AF65-F5344CB8AC3E}">
        <p14:creationId xmlns:p14="http://schemas.microsoft.com/office/powerpoint/2010/main" val="3369512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Rectangle 2"/>
          <p:cNvSpPr>
            <a:spLocks noGrp="1" noChangeArrowheads="1"/>
          </p:cNvSpPr>
          <p:nvPr>
            <p:ph type="title"/>
          </p:nvPr>
        </p:nvSpPr>
        <p:spPr>
          <a:xfrm>
            <a:off x="107504" y="0"/>
            <a:ext cx="9036496" cy="908719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ru-RU" sz="2800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Arial" charset="0"/>
              </a:rPr>
              <a:t>Основные направления развития образовательного учреждения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>
          <a:xfrm>
            <a:off x="0" y="980728"/>
            <a:ext cx="9036496" cy="5877271"/>
          </a:xfrm>
        </p:spPr>
        <p:txBody>
          <a:bodyPr>
            <a:noAutofit/>
          </a:bodyPr>
          <a:lstStyle/>
          <a:p>
            <a:pPr marL="457200" indent="-457200" eaLnBrk="1" hangingPunct="1">
              <a:spcBef>
                <a:spcPts val="0"/>
              </a:spcBef>
              <a:buClr>
                <a:srgbClr val="FF6600"/>
              </a:buClr>
              <a:buFont typeface="+mj-lt"/>
              <a:buAutoNum type="arabicPeriod"/>
            </a:pPr>
            <a:r>
              <a:rPr lang="ru-RU" sz="2400" b="1" i="1" dirty="0" smtClean="0">
                <a:solidFill>
                  <a:schemeClr val="bg1"/>
                </a:solidFill>
              </a:rPr>
              <a:t>Построении </a:t>
            </a:r>
            <a:r>
              <a:rPr lang="ru-RU" sz="2400" b="1" i="1" dirty="0">
                <a:solidFill>
                  <a:schemeClr val="bg1"/>
                </a:solidFill>
              </a:rPr>
              <a:t>единого образовательного пространства дошкольного и школьного отделений  </a:t>
            </a:r>
            <a:r>
              <a:rPr lang="ru-RU" sz="2400" b="1" i="1" dirty="0" smtClean="0">
                <a:solidFill>
                  <a:schemeClr val="bg1"/>
                </a:solidFill>
              </a:rPr>
              <a:t> </a:t>
            </a:r>
            <a:r>
              <a:rPr lang="ru-RU" sz="2400" b="1" i="1" dirty="0">
                <a:solidFill>
                  <a:schemeClr val="bg1"/>
                </a:solidFill>
              </a:rPr>
              <a:t>с использованием </a:t>
            </a:r>
            <a:r>
              <a:rPr lang="ru-RU" sz="2400" b="1" i="1" dirty="0" err="1">
                <a:solidFill>
                  <a:schemeClr val="bg1"/>
                </a:solidFill>
              </a:rPr>
              <a:t>здоровьесберегающих</a:t>
            </a:r>
            <a:r>
              <a:rPr lang="ru-RU" sz="2400" b="1" i="1" dirty="0">
                <a:solidFill>
                  <a:schemeClr val="bg1"/>
                </a:solidFill>
              </a:rPr>
              <a:t>  и </a:t>
            </a:r>
            <a:r>
              <a:rPr lang="ru-RU" sz="2400" b="1" i="1" dirty="0" err="1">
                <a:solidFill>
                  <a:schemeClr val="bg1"/>
                </a:solidFill>
              </a:rPr>
              <a:t>здоровьеразвивающих</a:t>
            </a:r>
            <a:r>
              <a:rPr lang="ru-RU" sz="2400" b="1" i="1" dirty="0">
                <a:solidFill>
                  <a:schemeClr val="bg1"/>
                </a:solidFill>
              </a:rPr>
              <a:t> </a:t>
            </a:r>
            <a:r>
              <a:rPr lang="ru-RU" sz="2400" b="1" i="1" dirty="0" smtClean="0">
                <a:solidFill>
                  <a:schemeClr val="bg1"/>
                </a:solidFill>
              </a:rPr>
              <a:t>технологий  </a:t>
            </a:r>
            <a:r>
              <a:rPr lang="ru-RU" sz="2400" b="1" i="1" dirty="0">
                <a:solidFill>
                  <a:schemeClr val="bg1"/>
                </a:solidFill>
              </a:rPr>
              <a:t>В.Ф. Базарного </a:t>
            </a:r>
            <a:r>
              <a:rPr lang="ru-RU" sz="2400" b="1" i="1" dirty="0" smtClean="0">
                <a:solidFill>
                  <a:schemeClr val="bg1"/>
                </a:solidFill>
              </a:rPr>
              <a:t>и </a:t>
            </a:r>
            <a:r>
              <a:rPr lang="ru-RU" sz="2400" b="1" i="1" dirty="0">
                <a:solidFill>
                  <a:schemeClr val="bg1"/>
                </a:solidFill>
              </a:rPr>
              <a:t>ТДМО Л.Г. </a:t>
            </a:r>
            <a:r>
              <a:rPr lang="ru-RU" sz="2400" b="1" i="1" dirty="0" err="1" smtClean="0">
                <a:solidFill>
                  <a:schemeClr val="bg1"/>
                </a:solidFill>
              </a:rPr>
              <a:t>Петерсон</a:t>
            </a:r>
            <a:r>
              <a:rPr lang="ru-RU" sz="2400" b="1" i="1" dirty="0" smtClean="0">
                <a:solidFill>
                  <a:schemeClr val="bg1"/>
                </a:solidFill>
              </a:rPr>
              <a:t> на </a:t>
            </a:r>
            <a:r>
              <a:rPr lang="ru-RU" sz="2400" b="1" i="1" dirty="0">
                <a:solidFill>
                  <a:schemeClr val="bg1"/>
                </a:solidFill>
              </a:rPr>
              <a:t>основе   гендерного </a:t>
            </a:r>
            <a:r>
              <a:rPr lang="ru-RU" sz="2400" b="1" i="1" dirty="0" err="1" smtClean="0">
                <a:solidFill>
                  <a:schemeClr val="bg1"/>
                </a:solidFill>
              </a:rPr>
              <a:t>подхода.Формирование</a:t>
            </a:r>
            <a:r>
              <a:rPr lang="ru-RU" sz="2400" b="1" i="1" dirty="0" smtClean="0">
                <a:solidFill>
                  <a:schemeClr val="bg1"/>
                </a:solidFill>
              </a:rPr>
              <a:t> качеств мальчиков и девочек .</a:t>
            </a:r>
            <a:endParaRPr lang="ru-RU" sz="2400" b="1" i="1" dirty="0">
              <a:solidFill>
                <a:schemeClr val="bg1"/>
              </a:solidFill>
            </a:endParaRPr>
          </a:p>
          <a:p>
            <a:pPr marL="457200" indent="-457200" eaLnBrk="1" hangingPunct="1">
              <a:spcBef>
                <a:spcPts val="0"/>
              </a:spcBef>
              <a:buClr>
                <a:srgbClr val="FF6600"/>
              </a:buClr>
              <a:buFont typeface="+mj-lt"/>
              <a:buAutoNum type="arabicPeriod"/>
            </a:pPr>
            <a:r>
              <a:rPr lang="ru-RU" sz="2400" b="1" i="1" dirty="0" smtClean="0">
                <a:solidFill>
                  <a:schemeClr val="bg1"/>
                </a:solidFill>
              </a:rPr>
              <a:t> </a:t>
            </a:r>
            <a:r>
              <a:rPr lang="ru-RU" sz="2400" b="1" i="1" dirty="0">
                <a:solidFill>
                  <a:schemeClr val="bg1"/>
                </a:solidFill>
              </a:rPr>
              <a:t>Реализация ФГОС в дошкольном и школьном отделениях посредством ТДМО </a:t>
            </a:r>
            <a:r>
              <a:rPr lang="ru-RU" sz="2400" b="1" i="1" dirty="0" smtClean="0">
                <a:solidFill>
                  <a:schemeClr val="bg1"/>
                </a:solidFill>
              </a:rPr>
              <a:t>.</a:t>
            </a:r>
            <a:endParaRPr lang="ru-RU" sz="2400" b="1" i="1" dirty="0">
              <a:solidFill>
                <a:schemeClr val="bg1"/>
              </a:solidFill>
            </a:endParaRPr>
          </a:p>
          <a:p>
            <a:pPr marL="457200" indent="-457200" eaLnBrk="1" hangingPunct="1">
              <a:spcBef>
                <a:spcPts val="0"/>
              </a:spcBef>
              <a:buClr>
                <a:srgbClr val="FF6600"/>
              </a:buClr>
              <a:buFont typeface="+mj-lt"/>
              <a:buAutoNum type="arabicPeriod"/>
            </a:pPr>
            <a:r>
              <a:rPr lang="ru-RU" sz="2400" b="1" i="1" dirty="0" smtClean="0">
                <a:solidFill>
                  <a:schemeClr val="bg1"/>
                </a:solidFill>
              </a:rPr>
              <a:t> Художественно-эстетическое, </a:t>
            </a:r>
            <a:r>
              <a:rPr lang="ru-RU" sz="2400" b="1" i="1" dirty="0">
                <a:solidFill>
                  <a:schemeClr val="bg1"/>
                </a:solidFill>
              </a:rPr>
              <a:t>духовно-нравственное </a:t>
            </a:r>
            <a:r>
              <a:rPr lang="ru-RU" sz="2400" b="1" i="1" dirty="0" smtClean="0">
                <a:solidFill>
                  <a:schemeClr val="bg1"/>
                </a:solidFill>
              </a:rPr>
              <a:t>развитие и формирование этической культуры  </a:t>
            </a:r>
            <a:r>
              <a:rPr lang="ru-RU" sz="2400" b="1" i="1" dirty="0">
                <a:solidFill>
                  <a:schemeClr val="bg1"/>
                </a:solidFill>
              </a:rPr>
              <a:t>– основа </a:t>
            </a:r>
            <a:r>
              <a:rPr lang="ru-RU" sz="2400" b="1" i="1" dirty="0" smtClean="0">
                <a:solidFill>
                  <a:schemeClr val="bg1"/>
                </a:solidFill>
              </a:rPr>
              <a:t>становления личности в современном обществе.</a:t>
            </a:r>
            <a:endParaRPr lang="ru-RU" sz="2400" b="1" i="1" dirty="0">
              <a:solidFill>
                <a:schemeClr val="bg1"/>
              </a:solidFill>
            </a:endParaRPr>
          </a:p>
          <a:p>
            <a:pPr marL="457200" indent="-457200" eaLnBrk="1" hangingPunct="1">
              <a:spcBef>
                <a:spcPts val="0"/>
              </a:spcBef>
              <a:buClr>
                <a:srgbClr val="FF6600"/>
              </a:buClr>
              <a:buFont typeface="+mj-lt"/>
              <a:buAutoNum type="arabicPeriod"/>
            </a:pPr>
            <a:r>
              <a:rPr lang="ru-RU" sz="2400" b="1" i="1" dirty="0" smtClean="0">
                <a:solidFill>
                  <a:schemeClr val="bg1"/>
                </a:solidFill>
              </a:rPr>
              <a:t> </a:t>
            </a:r>
            <a:r>
              <a:rPr lang="ru-RU" sz="2400" b="1" i="1" dirty="0">
                <a:solidFill>
                  <a:schemeClr val="bg1"/>
                </a:solidFill>
              </a:rPr>
              <a:t>Развитие языковой культуры через раннее обучение </a:t>
            </a:r>
            <a:r>
              <a:rPr lang="ru-RU" sz="2400" b="1" i="1" dirty="0" smtClean="0">
                <a:solidFill>
                  <a:schemeClr val="bg1"/>
                </a:solidFill>
              </a:rPr>
              <a:t>чтению, английскому языку,  через подготовку к обучению</a:t>
            </a:r>
            <a:endParaRPr lang="ru-RU" sz="2400" b="1" i="1" dirty="0">
              <a:solidFill>
                <a:schemeClr val="bg1"/>
              </a:solidFill>
            </a:endParaRPr>
          </a:p>
          <a:p>
            <a:pPr marL="0" indent="0" eaLnBrk="1" hangingPunct="1">
              <a:spcBef>
                <a:spcPts val="0"/>
              </a:spcBef>
              <a:buClr>
                <a:srgbClr val="FF6600"/>
              </a:buClr>
              <a:buNone/>
            </a:pPr>
            <a:r>
              <a:rPr lang="ru-RU" sz="2400" b="1" i="1" dirty="0" smtClean="0">
                <a:solidFill>
                  <a:schemeClr val="bg1"/>
                </a:solidFill>
              </a:rPr>
              <a:t>       грамоте и руки к письму.</a:t>
            </a:r>
            <a:endParaRPr lang="ru-RU" sz="2400" b="1" i="1" dirty="0">
              <a:solidFill>
                <a:schemeClr val="bg1"/>
              </a:solidFill>
            </a:endParaRPr>
          </a:p>
          <a:p>
            <a:pPr marL="0" indent="0" eaLnBrk="1" hangingPunct="1">
              <a:lnSpc>
                <a:spcPct val="90000"/>
              </a:lnSpc>
              <a:buClr>
                <a:srgbClr val="FF6600"/>
              </a:buClr>
              <a:buNone/>
            </a:pPr>
            <a:endParaRPr lang="ru-RU" sz="20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182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Основные направления развития образовательного учреждения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 eaLnBrk="1" hangingPunct="1">
              <a:spcBef>
                <a:spcPts val="0"/>
              </a:spcBef>
              <a:buClr>
                <a:srgbClr val="FF6600"/>
              </a:buClr>
              <a:buFont typeface="+mj-lt"/>
              <a:buAutoNum type="arabicPeriod" startAt="5"/>
            </a:pPr>
            <a:r>
              <a:rPr lang="ru-RU" sz="2400" b="1" i="1" dirty="0" smtClean="0">
                <a:solidFill>
                  <a:schemeClr val="bg1"/>
                </a:solidFill>
              </a:rPr>
              <a:t>Психолого-медико-педагогическое  сопровождение </a:t>
            </a:r>
            <a:r>
              <a:rPr lang="ru-RU" sz="2400" b="1" i="1" dirty="0">
                <a:solidFill>
                  <a:schemeClr val="bg1"/>
                </a:solidFill>
              </a:rPr>
              <a:t>обучающихся как условие повышения качества результатов реализации </a:t>
            </a:r>
            <a:r>
              <a:rPr lang="ru-RU" sz="2400" b="1" i="1" dirty="0" smtClean="0">
                <a:solidFill>
                  <a:schemeClr val="bg1"/>
                </a:solidFill>
              </a:rPr>
              <a:t>ФГОС.</a:t>
            </a:r>
            <a:endParaRPr lang="ru-RU" sz="2400" b="1" i="1" dirty="0">
              <a:solidFill>
                <a:schemeClr val="bg1"/>
              </a:solidFill>
            </a:endParaRPr>
          </a:p>
          <a:p>
            <a:pPr marL="457200" indent="-457200" eaLnBrk="1" hangingPunct="1">
              <a:spcBef>
                <a:spcPts val="0"/>
              </a:spcBef>
              <a:buClr>
                <a:srgbClr val="FF6600"/>
              </a:buClr>
              <a:buFont typeface="+mj-lt"/>
              <a:buAutoNum type="arabicPeriod" startAt="5"/>
            </a:pPr>
            <a:r>
              <a:rPr lang="ru-RU" sz="2400" b="1" i="1" dirty="0" smtClean="0">
                <a:solidFill>
                  <a:schemeClr val="bg1"/>
                </a:solidFill>
              </a:rPr>
              <a:t>Использование </a:t>
            </a:r>
            <a:r>
              <a:rPr lang="ru-RU" sz="2400" b="1" i="1" dirty="0">
                <a:solidFill>
                  <a:schemeClr val="bg1"/>
                </a:solidFill>
              </a:rPr>
              <a:t>современных ИКТ - как </a:t>
            </a:r>
            <a:r>
              <a:rPr lang="ru-RU" sz="2400" b="1" i="1" dirty="0" smtClean="0">
                <a:solidFill>
                  <a:schemeClr val="bg1"/>
                </a:solidFill>
              </a:rPr>
              <a:t>средства </a:t>
            </a:r>
            <a:r>
              <a:rPr lang="ru-RU" sz="2400" b="1" i="1" dirty="0">
                <a:solidFill>
                  <a:schemeClr val="bg1"/>
                </a:solidFill>
              </a:rPr>
              <a:t>развития образовательной среды </a:t>
            </a:r>
            <a:r>
              <a:rPr lang="ru-RU" sz="2400" b="1" i="1" dirty="0" smtClean="0">
                <a:solidFill>
                  <a:schemeClr val="bg1"/>
                </a:solidFill>
              </a:rPr>
              <a:t>ОУ</a:t>
            </a:r>
          </a:p>
          <a:p>
            <a:pPr marL="457200" indent="-457200" eaLnBrk="1" hangingPunct="1">
              <a:spcBef>
                <a:spcPts val="0"/>
              </a:spcBef>
              <a:buClr>
                <a:srgbClr val="FF6600"/>
              </a:buClr>
              <a:buFont typeface="+mj-lt"/>
              <a:buAutoNum type="arabicPeriod" startAt="5"/>
            </a:pPr>
            <a:r>
              <a:rPr lang="ru-RU" sz="2400" b="1" i="1" dirty="0" smtClean="0">
                <a:solidFill>
                  <a:schemeClr val="bg1"/>
                </a:solidFill>
              </a:rPr>
              <a:t>Школа полного дня- залог  формирования качеств личности и модели выпускника начальной школы .</a:t>
            </a:r>
          </a:p>
          <a:p>
            <a:pPr marL="457200" indent="-457200" eaLnBrk="1" hangingPunct="1">
              <a:spcBef>
                <a:spcPts val="0"/>
              </a:spcBef>
              <a:buClr>
                <a:srgbClr val="FF6600"/>
              </a:buClr>
              <a:buFont typeface="+mj-lt"/>
              <a:buAutoNum type="arabicPeriod" startAt="5"/>
            </a:pPr>
            <a:r>
              <a:rPr lang="ru-RU" sz="2400" b="1" i="1" dirty="0" smtClean="0">
                <a:solidFill>
                  <a:srgbClr val="FF0000"/>
                </a:solidFill>
              </a:rPr>
              <a:t> </a:t>
            </a:r>
            <a:r>
              <a:rPr lang="ru-RU" sz="2400" b="1" i="1" dirty="0" smtClean="0">
                <a:solidFill>
                  <a:schemeClr val="bg1"/>
                </a:solidFill>
              </a:rPr>
              <a:t>Дополнительное </a:t>
            </a:r>
            <a:r>
              <a:rPr lang="ru-RU" sz="2400" b="1" i="1" dirty="0">
                <a:solidFill>
                  <a:schemeClr val="bg1"/>
                </a:solidFill>
              </a:rPr>
              <a:t>образование -   «ситуации успеха»  и помощь в становлении ребенка как успешной личности. </a:t>
            </a:r>
            <a:endParaRPr lang="ru-RU" sz="2400" b="1" i="1" dirty="0" smtClean="0">
              <a:solidFill>
                <a:schemeClr val="bg1"/>
              </a:solidFill>
            </a:endParaRPr>
          </a:p>
          <a:p>
            <a:pPr marL="457200" indent="-457200" eaLnBrk="1" hangingPunct="1">
              <a:spcBef>
                <a:spcPts val="0"/>
              </a:spcBef>
              <a:buClr>
                <a:srgbClr val="FF6600"/>
              </a:buClr>
              <a:buFont typeface="+mj-lt"/>
              <a:buAutoNum type="arabicPeriod" startAt="5"/>
            </a:pPr>
            <a:r>
              <a:rPr lang="ru-RU" sz="2400" b="1" i="1" dirty="0" smtClean="0">
                <a:solidFill>
                  <a:schemeClr val="bg1"/>
                </a:solidFill>
              </a:rPr>
              <a:t>Обеспечение </a:t>
            </a:r>
            <a:r>
              <a:rPr lang="ru-RU" sz="2400" b="1" i="1" dirty="0">
                <a:solidFill>
                  <a:schemeClr val="bg1"/>
                </a:solidFill>
              </a:rPr>
              <a:t>профессионального </a:t>
            </a:r>
            <a:r>
              <a:rPr lang="ru-RU" sz="2400" b="1" i="1" dirty="0" smtClean="0">
                <a:solidFill>
                  <a:schemeClr val="bg1"/>
                </a:solidFill>
              </a:rPr>
              <a:t>самоопределения.</a:t>
            </a:r>
            <a:endParaRPr lang="ru-RU" sz="2400" b="1" i="1" dirty="0">
              <a:solidFill>
                <a:schemeClr val="bg1"/>
              </a:solidFill>
            </a:endParaRPr>
          </a:p>
          <a:p>
            <a:pPr marL="457200" indent="-457200" eaLnBrk="1" hangingPunct="1">
              <a:spcBef>
                <a:spcPts val="0"/>
              </a:spcBef>
              <a:buClr>
                <a:srgbClr val="FF6600"/>
              </a:buClr>
              <a:buFont typeface="+mj-lt"/>
              <a:buAutoNum type="arabicPeriod" startAt="5"/>
            </a:pPr>
            <a:r>
              <a:rPr lang="ru-RU" sz="2400" b="1" i="1" dirty="0" smtClean="0">
                <a:solidFill>
                  <a:schemeClr val="bg1"/>
                </a:solidFill>
              </a:rPr>
              <a:t>Родитель -- </a:t>
            </a:r>
            <a:r>
              <a:rPr lang="ru-RU" sz="2400" b="1" i="1" dirty="0">
                <a:solidFill>
                  <a:schemeClr val="bg1"/>
                </a:solidFill>
              </a:rPr>
              <a:t>равноправный участник  образовательного процесса</a:t>
            </a:r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027630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332656"/>
            <a:ext cx="8579296" cy="2880320"/>
          </a:xfrm>
        </p:spPr>
        <p:txBody>
          <a:bodyPr/>
          <a:lstStyle/>
          <a:p>
            <a:pPr algn="l"/>
            <a:r>
              <a:rPr lang="ru-RU" sz="2800" dirty="0" smtClean="0">
                <a:solidFill>
                  <a:schemeClr val="bg1"/>
                </a:solidFill>
              </a:rPr>
              <a:t/>
            </a:r>
            <a:br>
              <a:rPr lang="ru-RU" sz="2800" dirty="0" smtClean="0">
                <a:solidFill>
                  <a:schemeClr val="bg1"/>
                </a:solidFill>
              </a:rPr>
            </a:br>
            <a:r>
              <a:rPr lang="ru-RU" sz="2800" dirty="0">
                <a:solidFill>
                  <a:schemeClr val="bg1"/>
                </a:solidFill>
              </a:rPr>
              <a:t/>
            </a:r>
            <a:br>
              <a:rPr lang="ru-RU" sz="2800" dirty="0">
                <a:solidFill>
                  <a:schemeClr val="bg1"/>
                </a:solidFill>
              </a:rPr>
            </a:br>
            <a:r>
              <a:rPr lang="ru-RU" sz="2800" dirty="0" smtClean="0">
                <a:solidFill>
                  <a:schemeClr val="bg1"/>
                </a:solidFill>
              </a:rPr>
              <a:t/>
            </a:r>
            <a:br>
              <a:rPr lang="ru-RU" sz="2800" dirty="0" smtClean="0">
                <a:solidFill>
                  <a:schemeClr val="bg1"/>
                </a:solidFill>
              </a:rPr>
            </a:br>
            <a:r>
              <a:rPr lang="ru-RU" sz="2800" dirty="0">
                <a:solidFill>
                  <a:schemeClr val="bg1"/>
                </a:solidFill>
              </a:rPr>
              <a:t/>
            </a:r>
            <a:br>
              <a:rPr lang="ru-RU" sz="2800" dirty="0">
                <a:solidFill>
                  <a:schemeClr val="bg1"/>
                </a:solidFill>
              </a:rPr>
            </a:br>
            <a:r>
              <a:rPr lang="ru-RU" sz="2800" dirty="0" smtClean="0">
                <a:solidFill>
                  <a:schemeClr val="bg1"/>
                </a:solidFill>
              </a:rPr>
              <a:t/>
            </a:r>
            <a:br>
              <a:rPr lang="ru-RU" sz="2800" dirty="0" smtClean="0">
                <a:solidFill>
                  <a:schemeClr val="bg1"/>
                </a:solidFill>
              </a:rPr>
            </a:br>
            <a:r>
              <a:rPr lang="ru-RU" sz="2800" dirty="0" smtClean="0">
                <a:solidFill>
                  <a:schemeClr val="bg1"/>
                </a:solidFill>
              </a:rPr>
              <a:t/>
            </a:r>
            <a:br>
              <a:rPr lang="ru-RU" sz="2800" dirty="0" smtClean="0">
                <a:solidFill>
                  <a:schemeClr val="bg1"/>
                </a:solidFill>
              </a:rPr>
            </a:br>
            <a:r>
              <a:rPr lang="ru-RU" sz="28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1.</a:t>
            </a:r>
            <a:r>
              <a:rPr lang="ru-RU" sz="2800" dirty="0" smtClean="0">
                <a:solidFill>
                  <a:schemeClr val="bg1"/>
                </a:solidFill>
              </a:rPr>
              <a:t> </a:t>
            </a:r>
            <a:r>
              <a:rPr lang="ru-RU" sz="24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Построении </a:t>
            </a:r>
            <a:r>
              <a:rPr lang="ru-RU" sz="2400" b="1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единого образовательного пространства дошкольного и школьного отделений   с использованием </a:t>
            </a:r>
            <a:r>
              <a:rPr lang="ru-RU" sz="2400" b="1" i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здоровьесберегающих</a:t>
            </a:r>
            <a:r>
              <a:rPr lang="ru-RU" sz="2400" b="1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 и </a:t>
            </a:r>
            <a:r>
              <a:rPr lang="ru-RU" sz="2400" b="1" i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здоровьеразвивающих</a:t>
            </a:r>
            <a:r>
              <a:rPr lang="ru-RU" sz="2400" b="1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технологий  В.Ф. Базарного   на основе   гендерного подхода. Формирование качеств мальчиков и девочек </a:t>
            </a:r>
            <a:br>
              <a:rPr lang="ru-RU" sz="2400" b="1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r>
              <a:rPr lang="ru-RU" sz="2800" dirty="0" smtClean="0">
                <a:solidFill>
                  <a:schemeClr val="bg1"/>
                </a:solidFill>
              </a:rPr>
              <a:t/>
            </a:r>
            <a:br>
              <a:rPr lang="ru-RU" sz="2800" dirty="0" smtClean="0">
                <a:solidFill>
                  <a:schemeClr val="bg1"/>
                </a:solidFill>
              </a:rPr>
            </a:br>
            <a:r>
              <a:rPr lang="ru-RU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Федеральная программа </a:t>
            </a:r>
            <a:r>
              <a:rPr lang="ru-RU" sz="1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1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ru-RU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«</a:t>
            </a:r>
            <a:r>
              <a:rPr lang="ru-RU" sz="1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Массовая первичная профилактика школьных форм</a:t>
            </a:r>
            <a:br>
              <a:rPr lang="ru-RU" sz="1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патологии, или развивающие </a:t>
            </a:r>
            <a:br>
              <a:rPr lang="ru-RU" sz="1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здоровье принципы </a:t>
            </a:r>
            <a:br>
              <a:rPr lang="ru-RU" sz="1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конструирования</a:t>
            </a:r>
            <a:br>
              <a:rPr lang="ru-RU" sz="1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учебно-познавательного процесса</a:t>
            </a:r>
            <a:br>
              <a:rPr lang="ru-RU" sz="1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в детских садах и школах»</a:t>
            </a:r>
            <a:r>
              <a:rPr lang="ru-RU" sz="6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6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endParaRPr lang="ru-RU" sz="6600" dirty="0">
              <a:solidFill>
                <a:schemeClr val="bg1"/>
              </a:solidFill>
            </a:endParaRPr>
          </a:p>
        </p:txBody>
      </p:sp>
      <p:pic>
        <p:nvPicPr>
          <p:cNvPr id="5" name="Picture 7" descr="http://www.websib.ru/congress/2005/globus/IMG_8116b.jpg"/>
          <p:cNvPicPr>
            <a:picLocks noGrp="1" noChangeAspect="1" noChangeArrowheads="1"/>
          </p:cNvPicPr>
          <p:nvPr>
            <p:ph idx="1"/>
          </p:nvPr>
        </p:nvPicPr>
        <p:blipFill>
          <a:blip r:embed="rId2" r:link="rId3"/>
          <a:stretch>
            <a:fillRect/>
          </a:stretch>
        </p:blipFill>
        <p:spPr bwMode="auto">
          <a:xfrm>
            <a:off x="4572000" y="2852936"/>
            <a:ext cx="4464496" cy="34563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22524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Аптека">
  <a:themeElements>
    <a:clrScheme name="Аптека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Аптека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птека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6004</TotalTime>
  <Words>1836</Words>
  <Application>Microsoft Office PowerPoint</Application>
  <PresentationFormat>Экран (4:3)</PresentationFormat>
  <Paragraphs>430</Paragraphs>
  <Slides>63</Slides>
  <Notes>2</Notes>
  <HiddenSlides>0</HiddenSlides>
  <MMClips>0</MMClips>
  <ScaleCrop>false</ScaleCrop>
  <HeadingPairs>
    <vt:vector size="6" baseType="variant">
      <vt:variant>
        <vt:lpstr>Тема</vt:lpstr>
      </vt:variant>
      <vt:variant>
        <vt:i4>3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63</vt:i4>
      </vt:variant>
    </vt:vector>
  </HeadingPairs>
  <TitlesOfParts>
    <vt:vector size="67" baseType="lpstr">
      <vt:lpstr>4_Тема Office</vt:lpstr>
      <vt:lpstr>Аптека</vt:lpstr>
      <vt:lpstr>5_Тема Office</vt:lpstr>
      <vt:lpstr>Лист</vt:lpstr>
      <vt:lpstr>Муниципальное общеобразовательное учреждение  «Начальная школа – детский сад №115» </vt:lpstr>
      <vt:lpstr>Муниципальное общеобразовательное учреждение «НАЧАЛЬНАЯ ШКОЛА-ДЕТСКИЙ САД №115»   </vt:lpstr>
      <vt:lpstr>Презентация PowerPoint</vt:lpstr>
      <vt:lpstr>Презентация PowerPoint</vt:lpstr>
      <vt:lpstr>В начальной школе - детском саду </vt:lpstr>
      <vt:lpstr>Презентация PowerPoint</vt:lpstr>
      <vt:lpstr>Основные направления развития образовательного учреждения</vt:lpstr>
      <vt:lpstr>Основные направления развития образовательного учреждения</vt:lpstr>
      <vt:lpstr>      1. Построении единого образовательного пространства дошкольного и школьного отделений   с использованием здоровьесберегающих  и здоровьеразвивающих технологий  В.Ф. Базарного   на основе   гендерного подхода. Формирование качеств мальчиков и девочек   Федеральная программа  «Массовая первичная профилактика школьных форм  патологии, или развивающие  здоровье принципы  конструирования  учебно-познавательного процесса  в детских садах и школах» </vt:lpstr>
      <vt:lpstr>Здоровьесберегающие методики В.Ф.Базарного в школе</vt:lpstr>
      <vt:lpstr> Экологические прописи, перьевая ручка </vt:lpstr>
      <vt:lpstr>Здоровьесберегающие методики  В.Ф. Базарного</vt:lpstr>
      <vt:lpstr>Здоровьесберегающие методики  В.Ф. Базарного в детском саду</vt:lpstr>
      <vt:lpstr>Ручной фиксатор для дидактического материала</vt:lpstr>
      <vt:lpstr>Резиновые мячики для заучивания стихов </vt:lpstr>
      <vt:lpstr>Сенсорные тренажеры</vt:lpstr>
      <vt:lpstr>Экологическое панно</vt:lpstr>
      <vt:lpstr>Здоровьесберегающие методики В.Ф. Базарного в школе</vt:lpstr>
      <vt:lpstr>Здоровьесберегающие методики В.Ф. Базарного в школе</vt:lpstr>
      <vt:lpstr>Параллельно-раздельное воспитание и обучение</vt:lpstr>
      <vt:lpstr>Презентация PowerPoint</vt:lpstr>
      <vt:lpstr> История параллельно - раздельного  обучения  и  воспитания  в  России: </vt:lpstr>
      <vt:lpstr>Влияние женщины на воспитание мальчика – эстафета женских рук</vt:lpstr>
      <vt:lpstr>Гендерные смещения</vt:lpstr>
      <vt:lpstr>Гендерные смещения</vt:lpstr>
      <vt:lpstr>Патологии беременности</vt:lpstr>
      <vt:lpstr>Презентация PowerPoint</vt:lpstr>
      <vt:lpstr>Презентация PowerPoint</vt:lpstr>
      <vt:lpstr>Предметно развивающая среда для девочек </vt:lpstr>
      <vt:lpstr>Презентация PowerPoint</vt:lpstr>
      <vt:lpstr>Предметно развивающая среда для мальчиков </vt:lpstr>
      <vt:lpstr>3. Реализация ФГОС в дошкольном и школьном отделениях посредством ТДМО профессора Л.Г. Петерсон </vt:lpstr>
      <vt:lpstr>Презентация PowerPoint</vt:lpstr>
      <vt:lpstr>Девиз принципа деятельности </vt:lpstr>
      <vt:lpstr>Дидактические принципы - как</vt:lpstr>
      <vt:lpstr>Система дидактических принципов деятельностного метода Л.Г. Петерсон </vt:lpstr>
      <vt:lpstr>Нейропсихологический  аспект гендерного подхода к обучению</vt:lpstr>
      <vt:lpstr>  2. Художественно-эстетическое, духовно-нравственное развитие и формирование этической культуры  – основа становления личности в современном обществе  </vt:lpstr>
      <vt:lpstr>Музыкальное искусство </vt:lpstr>
      <vt:lpstr>Презентация PowerPoint</vt:lpstr>
      <vt:lpstr>Изобразительное искусство</vt:lpstr>
      <vt:lpstr>Творческие работы детей</vt:lpstr>
      <vt:lpstr>Презентация PowerPoint</vt:lpstr>
      <vt:lpstr>Презентация PowerPoint</vt:lpstr>
      <vt:lpstr>Презентация PowerPoint</vt:lpstr>
      <vt:lpstr>Театральное  искусство Актерское мастерство Сценическая речь Сценическое движение </vt:lpstr>
      <vt:lpstr>Презентация PowerPoint</vt:lpstr>
      <vt:lpstr>Этика, этикет, уроки нравственности</vt:lpstr>
      <vt:lpstr>Интерьер учреждения</vt:lpstr>
      <vt:lpstr>Территория учреждения</vt:lpstr>
      <vt:lpstr>Территория учреждения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Начальная школа-детский сад №115  Опыт работы опубликован</vt:lpstr>
      <vt:lpstr>Организация образовательного  процесса с использованием здоровьесберегающих технологий показало следующие результаты</vt:lpstr>
      <vt:lpstr>Сайт начальной школы – детского сада №115</vt:lpstr>
      <vt:lpstr>Раздаточный материал</vt:lpstr>
      <vt:lpstr>Протокол Хронометраж занятия</vt:lpstr>
      <vt:lpstr>Гигиенические требования рациональной организации занятия</vt:lpstr>
      <vt:lpstr>Анализ  занятия с позиций здоровьесбережения</vt:lpstr>
      <vt:lpstr>ВСЁ В НАШИХ РУКАХ…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cit</dc:creator>
  <cp:lastModifiedBy>Иван</cp:lastModifiedBy>
  <cp:revision>585</cp:revision>
  <cp:lastPrinted>2016-05-18T13:26:38Z</cp:lastPrinted>
  <dcterms:created xsi:type="dcterms:W3CDTF">2008-04-09T10:15:35Z</dcterms:created>
  <dcterms:modified xsi:type="dcterms:W3CDTF">2016-09-21T06:35:17Z</dcterms:modified>
</cp:coreProperties>
</file>