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1" r:id="rId1"/>
  </p:sldMasterIdLst>
  <p:notesMasterIdLst>
    <p:notesMasterId r:id="rId51"/>
  </p:notesMasterIdLst>
  <p:sldIdLst>
    <p:sldId id="343" r:id="rId2"/>
    <p:sldId id="344" r:id="rId3"/>
    <p:sldId id="328" r:id="rId4"/>
    <p:sldId id="327" r:id="rId5"/>
    <p:sldId id="334" r:id="rId6"/>
    <p:sldId id="346" r:id="rId7"/>
    <p:sldId id="397" r:id="rId8"/>
    <p:sldId id="257" r:id="rId9"/>
    <p:sldId id="338" r:id="rId10"/>
    <p:sldId id="298" r:id="rId11"/>
    <p:sldId id="300" r:id="rId12"/>
    <p:sldId id="347" r:id="rId13"/>
    <p:sldId id="348" r:id="rId14"/>
    <p:sldId id="349" r:id="rId15"/>
    <p:sldId id="352" r:id="rId16"/>
    <p:sldId id="376" r:id="rId17"/>
    <p:sldId id="351" r:id="rId18"/>
    <p:sldId id="355" r:id="rId19"/>
    <p:sldId id="353" r:id="rId20"/>
    <p:sldId id="354" r:id="rId21"/>
    <p:sldId id="358" r:id="rId22"/>
    <p:sldId id="301" r:id="rId23"/>
    <p:sldId id="339" r:id="rId24"/>
    <p:sldId id="356" r:id="rId25"/>
    <p:sldId id="357" r:id="rId26"/>
    <p:sldId id="359" r:id="rId27"/>
    <p:sldId id="363" r:id="rId28"/>
    <p:sldId id="360" r:id="rId29"/>
    <p:sldId id="362" r:id="rId30"/>
    <p:sldId id="361" r:id="rId31"/>
    <p:sldId id="320" r:id="rId32"/>
    <p:sldId id="305" r:id="rId33"/>
    <p:sldId id="306" r:id="rId34"/>
    <p:sldId id="365" r:id="rId35"/>
    <p:sldId id="364" r:id="rId36"/>
    <p:sldId id="378" r:id="rId37"/>
    <p:sldId id="379" r:id="rId38"/>
    <p:sldId id="390" r:id="rId39"/>
    <p:sldId id="391" r:id="rId40"/>
    <p:sldId id="392" r:id="rId41"/>
    <p:sldId id="393" r:id="rId42"/>
    <p:sldId id="367" r:id="rId43"/>
    <p:sldId id="368" r:id="rId44"/>
    <p:sldId id="394" r:id="rId45"/>
    <p:sldId id="369" r:id="rId46"/>
    <p:sldId id="396" r:id="rId47"/>
    <p:sldId id="371" r:id="rId48"/>
    <p:sldId id="372" r:id="rId49"/>
    <p:sldId id="377" r:id="rId50"/>
  </p:sldIdLst>
  <p:sldSz cx="10080625" cy="7559675"/>
  <p:notesSz cx="7559675" cy="10691813"/>
  <p:defaultTextStyle>
    <a:defPPr>
      <a:defRPr lang="en-GB"/>
    </a:defPPr>
    <a:lvl1pPr algn="l" defTabSz="442867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1pPr>
    <a:lvl2pPr marL="425406" indent="-209528" algn="l" defTabSz="442867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2pPr>
    <a:lvl3pPr marL="641284" indent="-209528" algn="l" defTabSz="442867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3pPr>
    <a:lvl4pPr marL="855574" indent="-209528" algn="l" defTabSz="442867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4pPr>
    <a:lvl5pPr marL="1069864" indent="-209528" algn="l" defTabSz="442867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FF00"/>
    <a:srgbClr val="FF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8" autoAdjust="0"/>
    <p:restoredTop sz="94671" autoAdjust="0"/>
  </p:normalViewPr>
  <p:slideViewPr>
    <p:cSldViewPr>
      <p:cViewPr varScale="1">
        <p:scale>
          <a:sx n="97" d="100"/>
          <a:sy n="97" d="100"/>
        </p:scale>
        <p:origin x="-1938" y="-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419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38238" y="5407025"/>
            <a:ext cx="5081587" cy="436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71594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28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873" indent="-285721" algn="l" defTabSz="4428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881" indent="-228576" algn="l" defTabSz="4428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034" indent="-228576" algn="l" defTabSz="4428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187" indent="-228576" algn="l" defTabSz="4428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75347" algn="l" defTabSz="910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430" algn="l" defTabSz="910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504" algn="l" defTabSz="910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584" algn="l" defTabSz="910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5407025"/>
            <a:ext cx="5083175" cy="436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5407025"/>
            <a:ext cx="5083175" cy="436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83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5407025"/>
            <a:ext cx="5083175" cy="436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5407025"/>
            <a:ext cx="5083175" cy="436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BA0E6E-38E8-4373-B725-44BCA0C80D06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624EE3-82A5-47D2-97EF-4A825F719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B86955-5A21-4B8E-B190-0B5CA3771551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17C93F-3856-47B1-A192-4092C65E72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64F352-A614-4760-AD0E-5C170254A58E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6E562A-AAF3-4BD4-A045-42FD2CCE3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21986"/>
            <a:ext cx="9072563" cy="15259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4031" y="2099910"/>
            <a:ext cx="4452276" cy="21839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4031" y="4451809"/>
            <a:ext cx="4452276" cy="21839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24318" y="2099912"/>
            <a:ext cx="4452276" cy="45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FCA7144-932F-4151-94E3-B00FFD88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5076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55588"/>
            <a:ext cx="8605838" cy="1138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2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F0976F-B4D4-4568-9C13-90F77C2FEC42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EF41F1-C3B9-4E85-8CC8-A94165D7E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588E24-3324-4F67-B448-69DC547D1990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21A530-0C26-42D8-9D1F-93DBD7BFB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DA01E7-5291-41A7-AFF8-5FE7A77C281A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85E8CD-56AD-45E0-B479-9BC15F5E3B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A878E4-1060-4B7F-8EC4-3B7CC4904FCB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49E3CE-E4AA-4B2D-B183-8D9BD7071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9427FB-3504-448B-80ED-6B6209752BB9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0346C5-2320-4FA9-8B73-C691E0DF49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96CB9E-EF70-4EC4-81A1-6098E5AFDA59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20B64E-B5F8-47D4-893F-D2BC6B809C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pPr>
              <a:defRPr/>
            </a:pPr>
            <a:fld id="{601EF0EF-CC79-4C43-9F88-93B8D65DDBCB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C9B1D4-233C-4D98-B545-054C40F54A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BE36E2-450D-47CD-8BAC-F2EB5F817382}" type="datetimeFigureOut">
              <a:rPr lang="ru-RU" smtClean="0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0492E9-6D38-4625-87F3-035D81280C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A81024-99AC-45F2-A109-1D023869B464}" type="datetimeFigureOut">
              <a:rPr lang="en-US" smtClean="0"/>
              <a:pPr>
                <a:defRPr/>
              </a:pPr>
              <a:t>11/7/2016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56245C-8F8A-46F8-8B53-46B3782DC475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3238" y="1774825"/>
            <a:ext cx="7981950" cy="5677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«Теоретико – методические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основы гендерного воспитания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мальчиков и девочек»</a:t>
            </a:r>
          </a:p>
          <a:p>
            <a:pPr marL="0" indent="0" algn="ctr">
              <a:buNone/>
            </a:pPr>
            <a:endParaRPr lang="ru-RU" sz="4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4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002060"/>
              </a:solidFill>
              <a:latin typeface="Arial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г. Ярославль</a:t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28 октября 2016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2425"/>
            <a:ext cx="8928744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Начальная школа-детский сад №115</a:t>
            </a:r>
            <a:b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"/>
            <a:ext cx="914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51" y="4927599"/>
            <a:ext cx="296862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-25580" y="395463"/>
            <a:ext cx="9000751" cy="1368152"/>
          </a:xfrm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tabLst>
                <a:tab pos="717886" algn="l"/>
                <a:tab pos="1438939" algn="l"/>
                <a:tab pos="2159997" algn="l"/>
                <a:tab pos="2881052" algn="l"/>
                <a:tab pos="3602107" algn="l"/>
                <a:tab pos="4321583" algn="l"/>
                <a:tab pos="5042631" algn="l"/>
                <a:tab pos="5762105" algn="l"/>
                <a:tab pos="6483161" algn="l"/>
                <a:tab pos="7204211" algn="l"/>
                <a:tab pos="7923684" algn="l"/>
              </a:tabLst>
              <a:defRPr/>
            </a:pPr>
            <a:r>
              <a:rPr lang="en-GB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ОБЩЕГОСУДАРСТВЕННЫЙ АСПЕКТ В РЕШЕНИИ ПРОБЛЕМЫ ГЕНДЕРНОГО ВОСПИТАНИЯ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35150"/>
            <a:ext cx="8531225" cy="5724525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95000"/>
              </a:lnSpc>
              <a:buSzPct val="45000"/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Гендерная стратегия РФ 2002-2015-2025г.г. </a:t>
            </a:r>
          </a:p>
          <a:p>
            <a:pPr marL="0" indent="0" algn="ctr">
              <a:lnSpc>
                <a:spcPct val="95000"/>
              </a:lnSpc>
              <a:buSzPct val="45000"/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endParaRPr lang="ru-RU" sz="2800" b="1" dirty="0">
              <a:solidFill>
                <a:srgbClr val="00339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95000"/>
              </a:lnSpc>
              <a:buSzPct val="45000"/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</a:t>
            </a:r>
            <a:r>
              <a:rPr lang="en-GB" sz="32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равительств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РФ от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22.01.2003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95000"/>
              </a:lnSpc>
              <a:buSzPct val="45000"/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«Об освещении гендерного вопроса в системе образования»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</a:t>
            </a:r>
            <a:r>
              <a:rPr lang="en-GB" sz="32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риказ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</a:t>
            </a:r>
            <a:r>
              <a:rPr lang="en-GB" sz="32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инистерств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</a:t>
            </a:r>
            <a:r>
              <a:rPr lang="en-GB" sz="32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бразования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и </a:t>
            </a:r>
            <a:r>
              <a:rPr lang="en-GB" sz="32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науки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РФ </a:t>
            </a:r>
          </a:p>
          <a:p>
            <a:pPr marL="0" indent="0" algn="ctr"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№480-15 </a:t>
            </a:r>
            <a:r>
              <a:rPr lang="en-GB" sz="32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22.04.2003.</a:t>
            </a:r>
          </a:p>
          <a:p>
            <a:pPr marL="0" indent="0" algn="ctr"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«Об изучении вопросов по основам гендерных знаний, гендерным проблемам в системе образования»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760" y="2267669"/>
            <a:ext cx="8784976" cy="4849094"/>
          </a:xfrm>
        </p:spPr>
        <p:txBody>
          <a:bodyPr>
            <a:normAutofit fontScale="47500" lnSpcReduction="20000"/>
          </a:bodyPr>
          <a:lstStyle/>
          <a:p>
            <a:pPr marL="71157" indent="0" algn="ctr">
              <a:lnSpc>
                <a:spcPct val="115000"/>
              </a:lnSpc>
              <a:spcBef>
                <a:spcPts val="661"/>
              </a:spcBef>
              <a:spcAft>
                <a:spcPts val="1000"/>
              </a:spcAft>
              <a:buNone/>
              <a:defRPr/>
            </a:pPr>
            <a:r>
              <a:rPr lang="ru-RU" sz="6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Ввести в образовательные программы повышения квалификации и профессиональной переподготовки управленческих кадров, преподавателей и учителей ОО  - специальные </a:t>
            </a:r>
            <a:r>
              <a:rPr lang="ru-RU" sz="60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курсы </a:t>
            </a:r>
            <a:r>
              <a:rPr lang="ru-RU" sz="6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 изучению основ:  </a:t>
            </a:r>
          </a:p>
          <a:p>
            <a:pPr marL="1166692" indent="-301594">
              <a:lnSpc>
                <a:spcPct val="115000"/>
              </a:lnSpc>
              <a:spcBef>
                <a:spcPts val="661"/>
              </a:spcBef>
              <a:spcAft>
                <a:spcPts val="1000"/>
              </a:spcAft>
              <a:buFont typeface="Wingdings 2"/>
              <a:buChar char=""/>
              <a:defRPr/>
            </a:pPr>
            <a:r>
              <a:rPr lang="ru-RU" sz="6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гендерных знаний, </a:t>
            </a:r>
          </a:p>
          <a:p>
            <a:pPr marL="1166692" indent="-301594">
              <a:lnSpc>
                <a:spcPct val="115000"/>
              </a:lnSpc>
              <a:spcBef>
                <a:spcPts val="661"/>
              </a:spcBef>
              <a:spcAft>
                <a:spcPts val="1000"/>
              </a:spcAft>
              <a:buFont typeface="Wingdings 2"/>
              <a:buChar char=""/>
              <a:defRPr/>
            </a:pPr>
            <a:r>
              <a:rPr lang="ru-RU" sz="6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гендерной политики, </a:t>
            </a:r>
          </a:p>
          <a:p>
            <a:pPr marL="1166692" indent="-301594">
              <a:lnSpc>
                <a:spcPct val="115000"/>
              </a:lnSpc>
              <a:spcBef>
                <a:spcPts val="661"/>
              </a:spcBef>
              <a:spcAft>
                <a:spcPts val="1000"/>
              </a:spcAft>
              <a:buFont typeface="Wingdings 2"/>
              <a:buChar char=""/>
              <a:defRPr/>
            </a:pPr>
            <a:r>
              <a:rPr lang="ru-RU" sz="6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методов гендерного подхода в управлении образовательными процессами. </a:t>
            </a:r>
          </a:p>
          <a:p>
            <a:pPr marL="301813" indent="-301813">
              <a:spcBef>
                <a:spcPts val="661"/>
              </a:spcBef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7431"/>
            <a:ext cx="8928496" cy="3528392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 изучении вопросов по основам гендерных знаний,  гендерных проблем </a:t>
            </a:r>
            <a:b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системе образования»</a:t>
            </a:r>
            <a:b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itchFamily="34" charset="0"/>
                <a:ea typeface="Calibri"/>
                <a:cs typeface="Times New Roman"/>
              </a:rPr>
            </a:b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/>
              </a:rPr>
            </a:br>
            <a:r>
              <a:rPr lang="ru-RU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ru-RU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9" y="1774825"/>
            <a:ext cx="8209482" cy="553340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Платон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–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древнегреческий философ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428 или 427 до нашей эры)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431131"/>
            <a:ext cx="7981950" cy="90043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Гендерные исследования </a:t>
            </a:r>
          </a:p>
        </p:txBody>
      </p:sp>
      <p:pic>
        <p:nvPicPr>
          <p:cNvPr id="1026" name="Picture 2" descr="C:\Users\Светлана\Documents\ПЛОЩАДКИ  2015-16\курсы город\для выступл ННЗ 27.10.15. гендер\педаг филос фото  (2)\14.jpgплат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91606"/>
            <a:ext cx="324036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85" y="1043534"/>
            <a:ext cx="8341989" cy="6336505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r">
              <a:buNone/>
            </a:pP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Аристотель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–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  </a:t>
            </a:r>
            <a:endParaRPr lang="ru-RU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древнегреческий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философ и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педагог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(384-322 гг. до н.э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.) 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7" y="323454"/>
            <a:ext cx="7981950" cy="6480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Гендерные исследования </a:t>
            </a:r>
          </a:p>
        </p:txBody>
      </p:sp>
      <p:pic>
        <p:nvPicPr>
          <p:cNvPr id="2050" name="Picture 2" descr="C:\Users\Светлана\Documents\ПЛОЩАДКИ  2015-16\курсы город\для выступл ННЗ 27.10.15. гендер\педаг филос фото  (2)\7аристо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4" y="1259557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187549"/>
            <a:ext cx="7981950" cy="59292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 algn="r">
              <a:buNone/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Жан-Жак Руссо</a:t>
            </a:r>
          </a:p>
          <a:p>
            <a:pPr marL="0" indent="0" algn="r">
              <a:buNone/>
            </a:pP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—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французский философ, </a:t>
            </a: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писатель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, мыслитель эпохи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Просвещения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(1712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1778)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6"/>
            <a:ext cx="7981950" cy="7631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Гендерные исследования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074" name="Picture 2" descr="C:\Users\Светлана\Documents\ПЛОЩАДКИ  2015-16\курсы город\для выступл ННЗ 27.10.15. гендер\педаг филос фото  (2)\898.jpgрусс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403574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7550"/>
            <a:ext cx="8712720" cy="6372126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r">
              <a:buNone/>
            </a:pP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Джон Локк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британский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педагог и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философ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(1632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—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1704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6"/>
            <a:ext cx="7981950" cy="6191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Гендерные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  исследования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098" name="Picture 2" descr="C:\Users\Светлана\Documents\ПЛОЩАДКИ  2015-16\курсы город\для выступл ННЗ 27.10.15. гендер\педаг филос фото  (2)\3565.jpgджон л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547590"/>
            <a:ext cx="388843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59557"/>
            <a:ext cx="8856736" cy="6300118"/>
          </a:xfrm>
        </p:spPr>
        <p:txBody>
          <a:bodyPr/>
          <a:lstStyle/>
          <a:p>
            <a:pPr marL="0" indent="0" algn="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Клод Гельвеций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–</a:t>
            </a:r>
          </a:p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французский литератор и философ-материалист </a:t>
            </a:r>
          </a:p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(1715—1771)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352426"/>
            <a:ext cx="7981950" cy="7631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Гендерные   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исследования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" name="Picture 2" descr="C:\Users\Светлана\Documents\ПЛОЩАДКИ  2015-16\курсы город\для выступл ННЗ 27.10.15. гендер\педаг филос фото  (2)\2673.jpgкклод гальвец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187550"/>
            <a:ext cx="3672408" cy="4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9558"/>
            <a:ext cx="8857306" cy="6334571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 algn="r">
              <a:buNone/>
            </a:pP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Ян  </a:t>
            </a:r>
            <a:r>
              <a:rPr lang="ru-RU" sz="3200" b="1" dirty="0" err="1">
                <a:solidFill>
                  <a:srgbClr val="002060"/>
                </a:solidFill>
                <a:latin typeface="Calibri" pitchFamily="34" charset="0"/>
              </a:rPr>
              <a:t>Амос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 Коменский</a:t>
            </a:r>
          </a:p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чешский педагог-гуманист, писатель, общественный деятель  (1592-1670)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6"/>
            <a:ext cx="7981950" cy="7631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Гендерные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исследования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403573"/>
            <a:ext cx="2520280" cy="307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9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76" y="899518"/>
            <a:ext cx="8784976" cy="6660157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r">
              <a:buNone/>
            </a:pP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Иоганн Генрих Песталоцци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–</a:t>
            </a:r>
          </a:p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швейцарский </a:t>
            </a:r>
            <a:r>
              <a:rPr lang="ru-RU" sz="3200" b="1" dirty="0" err="1">
                <a:solidFill>
                  <a:srgbClr val="002060"/>
                </a:solidFill>
                <a:latin typeface="Calibri" pitchFamily="34" charset="0"/>
              </a:rPr>
              <a:t>педагог,гуманист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0" indent="0" algn="r">
              <a:buNone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1746 – 1827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)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7"/>
            <a:ext cx="7981950" cy="54709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Гендерные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     исследования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7170" name="Picture 2" descr="C:\Users\Светлана\Documents\ПЛОЩАДКИ  2015-16\курсы город\для выступл ННЗ 27.10.15. гендер\педаг филос фото  (2)\Johann_Friedrich_Herbart.jpgпестолоцц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7" y="1115541"/>
            <a:ext cx="410420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3574"/>
            <a:ext cx="8928744" cy="5976664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Константин Ушинский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–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педагог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, основоположник Русской научной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педагогики   (1823-1870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7" y="-31403"/>
            <a:ext cx="7981950" cy="126047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Гендерные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исследования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194" name="Picture 2" descr="C:\Users\Светлана\Documents\ПЛОЩАДКИ  2015-16\курсы город\для выступл ННЗ 27.10.15. гендер\педаг филос фото  (2)\konstantin_dmitrievich_ushinskii.jpgушин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03573"/>
            <a:ext cx="3816424" cy="46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повышение профессиональной компетентности педагогов в формировании у детей гендерной принадлежности в условиях </a:t>
            </a: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</a:rPr>
              <a:t>ДОУ</a:t>
            </a: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Цель:</a:t>
            </a: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1526"/>
            <a:ext cx="8928744" cy="6217246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Антон Макаренко</a:t>
            </a:r>
          </a:p>
          <a:p>
            <a:pPr marL="0" indent="0" algn="r">
              <a:buNone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советский 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педагог и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писатель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1888-1939)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6"/>
            <a:ext cx="7981950" cy="6191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Гендерные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         исследования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9218" name="Picture 2" descr="C:\Users\Светлана\Documents\ПЛОЩАДКИ  2015-16\курсы город\для выступл ННЗ 27.10.15. гендер\педаг филос фото  (2)\25789132_html_46cce80b.jpgмакар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4" y="1475582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84" y="971526"/>
            <a:ext cx="8640960" cy="6336704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 algn="r">
              <a:buNone/>
            </a:pP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r">
              <a:buNone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Василий Сухомлинский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советский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педагог, писатель, публицист, создатель народной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педагогики    (1918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– 1970)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7"/>
            <a:ext cx="7981950" cy="54709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Гендерные         исследования </a:t>
            </a:r>
            <a:endParaRPr lang="ru-RU" sz="40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3" y="1115541"/>
            <a:ext cx="40324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3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287784" y="1774825"/>
            <a:ext cx="8197404" cy="534193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совокупность подходов, направленных на то, чтобы помочь детям чувствовать себя в детском саду комфортно и справляться с проблемами социализации, важной составной частью которых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    является самоидентификация       ребёнка как мальчика или девочки.</a:t>
            </a:r>
          </a:p>
          <a:p>
            <a:pPr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sz="3200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1" y="352785"/>
            <a:ext cx="8856983" cy="7627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>
                <a:latin typeface="Calibri" pitchFamily="34" charset="0"/>
                <a:ea typeface="Calibri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  <a:ea typeface="Calibri"/>
                <a:cs typeface="Calibri" pitchFamily="34" charset="0"/>
              </a:rPr>
              <a:t>Гендерная педагогика</a:t>
            </a:r>
            <a:endParaRPr lang="ru-RU" sz="4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40" name="Picture 7" descr="Картинка 96 из 156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09" y="4787950"/>
            <a:ext cx="186801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287785" y="1115541"/>
            <a:ext cx="6696744" cy="381642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Переориентация воспитания на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гендерные  проблемы детей.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Педагогическая поддержка индивидуальности развития личности.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Создание условий для гендерной социализации.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Подготовка к будущим гендерным ролям.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428"/>
            <a:ext cx="8928744" cy="72008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Цель гендерной педагогики 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1224262"/>
            <a:ext cx="2736304" cy="380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Наталья\Desktop\фоны\ДЕТИ ФОНЫ\1317938977_www.nevsepic.com.ua_kb-anderson-kim-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4864552"/>
            <a:ext cx="3528392" cy="252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80273" y="4864552"/>
            <a:ext cx="5306691" cy="2033890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defTabSz="914305" hangingPunct="1">
              <a:spcBef>
                <a:spcPts val="662"/>
              </a:spcBef>
              <a:spcAft>
                <a:spcPts val="1000"/>
              </a:spcAft>
              <a:buClr>
                <a:srgbClr val="B13F9A"/>
              </a:buClr>
              <a:buSzPct val="73000"/>
            </a:pPr>
            <a:endParaRPr lang="ru-RU" sz="2800" b="1" dirty="0">
              <a:solidFill>
                <a:srgbClr val="00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914305" hangingPunct="1">
              <a:spcBef>
                <a:spcPts val="662"/>
              </a:spcBef>
              <a:buClr>
                <a:srgbClr val="B13F9A"/>
              </a:buClr>
              <a:buSzPct val="73000"/>
            </a:pPr>
            <a:r>
              <a:rPr lang="ru-RU" sz="28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5.Применение гендерно-ориентированных технологий воспитания и обучения</a:t>
            </a:r>
            <a:endParaRPr lang="ru-RU" sz="2800" dirty="0">
              <a:solidFill>
                <a:prstClr val="black"/>
              </a:solidFill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содействует формированию гендерного равенства и способствует преодолению негативных гендерных стереотипов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6322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403573"/>
            <a:ext cx="7981950" cy="571319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равные права и равные возможности для мужчин и женщин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равная оценка обществом мужских и женских ролей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равенство статуса для мужчин и женщин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равные условия для реализации прав человека, для участия в национальном, политическом, экономическом, социальном и культурном развитии, для получения равных выгод по результатам участия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7"/>
            <a:ext cx="7981950" cy="83512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Гендерное равенство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15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   широкое общественное движение за права женщин</a:t>
            </a:r>
            <a:r>
              <a:rPr lang="ru-RU" sz="40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Феминизм – </a:t>
            </a:r>
          </a:p>
        </p:txBody>
      </p:sp>
    </p:spTree>
    <p:extLst>
      <p:ext uri="{BB962C8B-B14F-4D97-AF65-F5344CB8AC3E}">
        <p14:creationId xmlns:p14="http://schemas.microsoft.com/office/powerpoint/2010/main" val="9269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одному полу отдается предпочтение по сравнению к другому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Дискриминация</a:t>
            </a:r>
          </a:p>
        </p:txBody>
      </p:sp>
    </p:spTree>
    <p:extLst>
      <p:ext uri="{BB962C8B-B14F-4D97-AF65-F5344CB8AC3E}">
        <p14:creationId xmlns:p14="http://schemas.microsoft.com/office/powerpoint/2010/main" val="33458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принижают, исключают, недооценивают и </a:t>
            </a:r>
            <a:r>
              <a:rPr lang="ru-RU" sz="36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стереотипизируют</a:t>
            </a:r>
            <a:r>
              <a:rPr lang="ru-RU" sz="3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людей по признаку пола</a:t>
            </a:r>
          </a:p>
          <a:p>
            <a:pPr algn="ctr">
              <a:lnSpc>
                <a:spcPct val="150000"/>
              </a:lnSpc>
            </a:pP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Сексизм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разделение людей в обществе на категории по признаку различения социальных статусов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Сегрегация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Наталья\Desktop\фоны\ДЕТИ\barnefotb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13" y="2698750"/>
            <a:ext cx="4572000" cy="28575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52787"/>
            <a:ext cx="7980495" cy="9787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Мальчик и девочка – это два разных мира</a:t>
            </a:r>
          </a:p>
        </p:txBody>
      </p:sp>
      <p:pic>
        <p:nvPicPr>
          <p:cNvPr id="117763" name="Picture 3" descr="C:\Users\Наталья\Desktop\фоны\ДЕТИ\tanec_ritm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458129"/>
            <a:ext cx="4939691" cy="330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331565"/>
            <a:ext cx="7981950" cy="5256584"/>
          </a:xfrm>
        </p:spPr>
        <p:txBody>
          <a:bodyPr/>
          <a:lstStyle/>
          <a:p>
            <a:endParaRPr lang="ru-RU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обозначения всех тех социальных и культурных норм, правил и ролей, приписываемых людям обществом в зависимости от их биологического пола</a:t>
            </a:r>
            <a:endParaRPr lang="ru-RU" sz="3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6"/>
            <a:ext cx="7981950" cy="907132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Гендер</a:t>
            </a:r>
            <a:r>
              <a:rPr lang="ru-RU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0" y="1691606"/>
            <a:ext cx="8928744" cy="3358233"/>
          </a:xfrm>
        </p:spPr>
        <p:txBody>
          <a:bodyPr/>
          <a:lstStyle/>
          <a:p>
            <a:pPr algn="ctr">
              <a:lnSpc>
                <a:spcPct val="95000"/>
              </a:lnSpc>
              <a:buSzPct val="143000"/>
              <a:buNone/>
              <a:tabLst>
                <a:tab pos="717476" algn="l"/>
                <a:tab pos="1438126" algn="l"/>
                <a:tab pos="2158776" algn="l"/>
                <a:tab pos="2879427" algn="l"/>
                <a:tab pos="3600077" algn="l"/>
                <a:tab pos="4320727" algn="l"/>
                <a:tab pos="5041377" algn="l"/>
                <a:tab pos="5760441" algn="l"/>
                <a:tab pos="6481091" algn="l"/>
                <a:tab pos="7201741" algn="l"/>
                <a:tab pos="7922392" algn="l"/>
                <a:tab pos="8643042" algn="l"/>
                <a:tab pos="9363692" algn="l"/>
              </a:tabLst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Биологический </a:t>
            </a:r>
            <a:r>
              <a:rPr lang="en-GB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«ПОЛ»</a:t>
            </a: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</a:p>
          <a:p>
            <a:pPr algn="ctr">
              <a:lnSpc>
                <a:spcPct val="95000"/>
              </a:lnSpc>
              <a:buSzPct val="143000"/>
              <a:buNone/>
              <a:tabLst>
                <a:tab pos="717476" algn="l"/>
                <a:tab pos="1438126" algn="l"/>
                <a:tab pos="2158776" algn="l"/>
                <a:tab pos="2879427" algn="l"/>
                <a:tab pos="3600077" algn="l"/>
                <a:tab pos="4320727" algn="l"/>
                <a:tab pos="5041377" algn="l"/>
                <a:tab pos="5760441" algn="l"/>
                <a:tab pos="6481091" algn="l"/>
                <a:tab pos="7201741" algn="l"/>
                <a:tab pos="7922392" algn="l"/>
                <a:tab pos="8643042" algn="l"/>
                <a:tab pos="9363692" algn="l"/>
              </a:tabLst>
            </a:pP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комплекс телесных, 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репродуктивных,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физиологических  признаков,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определяющих 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человека 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как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мужчину или 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женщину,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мальчика 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или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девочку</a:t>
            </a:r>
            <a:endParaRPr lang="en-GB" sz="36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323851"/>
            <a:ext cx="9000753" cy="1151730"/>
          </a:xfrm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tabLst>
                <a:tab pos="717886" algn="l"/>
                <a:tab pos="1438939" algn="l"/>
                <a:tab pos="2159997" algn="l"/>
                <a:tab pos="2881052" algn="l"/>
                <a:tab pos="3602107" algn="l"/>
                <a:tab pos="4321583" algn="l"/>
                <a:tab pos="5042631" algn="l"/>
                <a:tab pos="5762105" algn="l"/>
                <a:tab pos="6483161" algn="l"/>
                <a:tab pos="7204211" algn="l"/>
                <a:tab pos="7923684" algn="l"/>
                <a:tab pos="8644739" algn="l"/>
                <a:tab pos="9365792" algn="l"/>
              </a:tabLst>
              <a:defRPr/>
            </a:pPr>
            <a:r>
              <a:rPr lang="en-GB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СООТНОШЕНИЕ ПОНЯТИЙ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«ПОЛ» И «ГЕНДЕР»</a:t>
            </a:r>
          </a:p>
        </p:txBody>
      </p:sp>
      <p:pic>
        <p:nvPicPr>
          <p:cNvPr id="4506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r="52438" b="25980"/>
          <a:stretch>
            <a:fillRect/>
          </a:stretch>
        </p:blipFill>
        <p:spPr bwMode="auto">
          <a:xfrm>
            <a:off x="7920038" y="5147989"/>
            <a:ext cx="14747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1" r="32051" b="27245"/>
          <a:stretch>
            <a:fillRect/>
          </a:stretch>
        </p:blipFill>
        <p:spPr bwMode="auto">
          <a:xfrm>
            <a:off x="5400352" y="5063104"/>
            <a:ext cx="1838325" cy="20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334" y="1463633"/>
            <a:ext cx="8785225" cy="2952750"/>
          </a:xfrm>
        </p:spPr>
        <p:txBody>
          <a:bodyPr>
            <a:normAutofit fontScale="85000" lnSpcReduction="10000"/>
          </a:bodyPr>
          <a:lstStyle/>
          <a:p>
            <a:pPr marL="301594" indent="-301594">
              <a:lnSpc>
                <a:spcPct val="95000"/>
              </a:lnSpc>
              <a:buSzPct val="122000"/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endParaRPr lang="en-GB" sz="2400" b="1" i="1" dirty="0"/>
          </a:p>
          <a:p>
            <a:pPr marL="0" indent="0" algn="ctr">
              <a:lnSpc>
                <a:spcPct val="115000"/>
              </a:lnSpc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en-GB" sz="39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«ГЕНДЕР»</a:t>
            </a:r>
            <a:r>
              <a:rPr lang="ru-RU" sz="39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9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совокупность социальных, поведенческих  и культурных норм, которые общество предписывает выполнять людям в зависимости от их биологического пола</a:t>
            </a:r>
          </a:p>
          <a:p>
            <a:pPr marL="301594" indent="-301594">
              <a:lnSpc>
                <a:spcPct val="95000"/>
              </a:lnSpc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endParaRPr lang="en-GB" sz="3600" b="1" dirty="0">
              <a:solidFill>
                <a:srgbClr val="00339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323851"/>
            <a:ext cx="9000753" cy="1151730"/>
          </a:xfrm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tabLst>
                <a:tab pos="717886" algn="l"/>
                <a:tab pos="1438939" algn="l"/>
                <a:tab pos="2159997" algn="l"/>
                <a:tab pos="2881052" algn="l"/>
                <a:tab pos="3602107" algn="l"/>
                <a:tab pos="4321583" algn="l"/>
                <a:tab pos="5042631" algn="l"/>
                <a:tab pos="5762105" algn="l"/>
                <a:tab pos="6483161" algn="l"/>
                <a:tab pos="7204211" algn="l"/>
                <a:tab pos="7923684" algn="l"/>
                <a:tab pos="8644739" algn="l"/>
                <a:tab pos="9365792" algn="l"/>
              </a:tabLst>
              <a:defRPr/>
            </a:pPr>
            <a:r>
              <a:rPr lang="en-GB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СООТНОШЕНИЕ ПОНЯТИЙ 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«ПОЛ» И «ГЕНДЕР»</a:t>
            </a:r>
          </a:p>
        </p:txBody>
      </p:sp>
      <p:pic>
        <p:nvPicPr>
          <p:cNvPr id="46084" name="Picture 6" descr="Картинка 14 из 156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4505325"/>
            <a:ext cx="29194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r="52438" b="25980"/>
          <a:stretch>
            <a:fillRect/>
          </a:stretch>
        </p:blipFill>
        <p:spPr bwMode="auto">
          <a:xfrm>
            <a:off x="6840512" y="4563269"/>
            <a:ext cx="14747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1" r="32051" b="27245"/>
          <a:stretch>
            <a:fillRect/>
          </a:stretch>
        </p:blipFill>
        <p:spPr bwMode="auto">
          <a:xfrm>
            <a:off x="503809" y="4505327"/>
            <a:ext cx="1838325" cy="20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85" y="1691605"/>
            <a:ext cx="8712968" cy="586807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Полоролевой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подход в образовании предполагает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изучение пола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человека как его биологическую, физиологическую  и поведенческую характеристику</a:t>
            </a:r>
          </a:p>
          <a:p>
            <a:pPr marL="0" indent="0"/>
            <a:r>
              <a:rPr lang="ru-RU" sz="32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Гендерный подход в образовании предполагает 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учёт специфики воздействия на развитие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мальчиков и девочек всех факторов образовательного пространства, отражающихся в поведении, реакции 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стиле преподавания</a:t>
            </a:r>
          </a:p>
          <a:p>
            <a:pPr marL="0" indent="0">
              <a:lnSpc>
                <a:spcPct val="90000"/>
              </a:lnSpc>
            </a:pP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4" y="683493"/>
            <a:ext cx="8124733" cy="864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В</a:t>
            </a: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обучении выделяют два подхода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16" y="5147991"/>
            <a:ext cx="1841500" cy="20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80" y="179438"/>
            <a:ext cx="1295536" cy="184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395461"/>
            <a:ext cx="4752280" cy="69127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       гендерный подход </a:t>
            </a:r>
            <a:r>
              <a:rPr lang="ru-RU" sz="1800" b="1" dirty="0">
                <a:latin typeface="Calibri" pitchFamily="34" charset="0"/>
              </a:rPr>
              <a:t>1.</a:t>
            </a:r>
            <a:r>
              <a:rPr lang="ru-RU" sz="2000" b="1" dirty="0">
                <a:latin typeface="Calibri" pitchFamily="34" charset="0"/>
              </a:rPr>
              <a:t>Ориентация на нейтрализацию и смягчение различий между полами.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2. Воспитание в духе свободного выбора гендерной идентичности.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3. Отсутствие ориентации на «особое предназначение» мужчины и женщины.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4. Поощрение деятельности, соответствующей интересам личности.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5. Выбор видов поведения исходя из конкретной ситуации.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6. Обоснование нецелесообразности раздельного по полу обучения.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7. Тенденция к размыванию </a:t>
            </a:r>
            <a:r>
              <a:rPr lang="ru-RU" sz="2000" b="1" dirty="0" err="1">
                <a:latin typeface="Calibri" pitchFamily="34" charset="0"/>
              </a:rPr>
              <a:t>культурально</a:t>
            </a:r>
            <a:r>
              <a:rPr lang="ru-RU" sz="2000" b="1" dirty="0">
                <a:latin typeface="Calibri" pitchFamily="34" charset="0"/>
              </a:rPr>
              <a:t> сформированных гендерных схем.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8. Возможность отступления от традиционных </a:t>
            </a:r>
            <a:r>
              <a:rPr lang="ru-RU" sz="2000" b="1" dirty="0" err="1">
                <a:latin typeface="Calibri" pitchFamily="34" charset="0"/>
              </a:rPr>
              <a:t>патриархатных</a:t>
            </a:r>
            <a:r>
              <a:rPr lang="ru-RU" sz="2000" b="1" dirty="0">
                <a:latin typeface="Calibri" pitchFamily="34" charset="0"/>
              </a:rPr>
              <a:t> моделей устройства общества.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52280" y="539478"/>
            <a:ext cx="4320480" cy="6768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ПОЛОРОЛЕВОЙ ПОХОД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1.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Ориентация на подчеркивание различий между полами.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2. Воспитание в духе жесткого выбора половой идентичности.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3. Ориентация на «особое предназначение» мужчины и женщины.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4. Поощрение видов деятельности, соответствующих полу.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5. Выбор видов поведения исходя из половой принадлежности.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6. Обоснование целесообразности раздельного по полу обучения.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7. Наличие жестких </a:t>
            </a:r>
            <a:r>
              <a:rPr lang="ru-RU" sz="2000" b="1" dirty="0" err="1">
                <a:latin typeface="Calibri" pitchFamily="34" charset="0"/>
              </a:rPr>
              <a:t>культурально</a:t>
            </a:r>
            <a:r>
              <a:rPr lang="ru-RU" sz="2000" b="1" dirty="0">
                <a:latin typeface="Calibri" pitchFamily="34" charset="0"/>
              </a:rPr>
              <a:t> сформированных гендерных схем.</a:t>
            </a:r>
          </a:p>
          <a:p>
            <a:pPr marL="0" indent="0">
              <a:buNone/>
            </a:pPr>
            <a:r>
              <a:rPr lang="ru-RU" sz="2000" b="1" dirty="0">
                <a:latin typeface="Calibri" pitchFamily="34" charset="0"/>
              </a:rPr>
              <a:t>8. Осуждение отступлений от традиционных </a:t>
            </a:r>
            <a:r>
              <a:rPr lang="ru-RU" sz="2000" b="1" dirty="0" err="1">
                <a:latin typeface="Calibri" pitchFamily="34" charset="0"/>
              </a:rPr>
              <a:t>патриархатных</a:t>
            </a:r>
            <a:r>
              <a:rPr lang="ru-RU" sz="2000" b="1" dirty="0">
                <a:latin typeface="Calibri" pitchFamily="34" charset="0"/>
              </a:rPr>
              <a:t> моделей устройства общества</a:t>
            </a:r>
            <a:r>
              <a:rPr lang="ru-RU" sz="1800" b="1" dirty="0">
                <a:latin typeface="Calibri" pitchFamily="34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816" y="1"/>
            <a:ext cx="7983855" cy="323452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1" y="1691605"/>
            <a:ext cx="8341989" cy="562997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эмоциональной или гендерной идентичности </a:t>
            </a:r>
          </a:p>
          <a:p>
            <a:endParaRPr lang="ru-RU" sz="3600" b="1" dirty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когнитивного или гендерного самосознания </a:t>
            </a:r>
          </a:p>
          <a:p>
            <a:endParaRPr lang="ru-RU" sz="3600" b="1" dirty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поведенческой  или гендерной роли и специфики поведения </a:t>
            </a:r>
          </a:p>
          <a:p>
            <a:endParaRPr lang="ru-RU" sz="2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6"/>
            <a:ext cx="7981950" cy="16272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</a:rPr>
              <a:t>гендер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социальный пол состоит из 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компонентов  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libri" pitchFamily="34" charset="0"/>
              </a:rPr>
            </a:b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философыа\mladenec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83" y="827509"/>
            <a:ext cx="486397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76" y="1"/>
            <a:ext cx="8784976" cy="1619597"/>
          </a:xfrm>
        </p:spPr>
        <p:txBody>
          <a:bodyPr>
            <a:noAutofit/>
          </a:bodyPr>
          <a:lstStyle/>
          <a:p>
            <a:pPr>
              <a:spcBef>
                <a:spcPts val="662"/>
              </a:spcBef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1.Снижение уровня здоровья мальчиков и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    девочек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pic>
        <p:nvPicPr>
          <p:cNvPr id="1027" name="Picture 3" descr="C:\Users\Katya\Desktop\философы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0" y="3635822"/>
            <a:ext cx="4440584" cy="37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9274"/>
            <a:ext cx="5108891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-324618"/>
            <a:ext cx="7981380" cy="1872208"/>
          </a:xfrm>
        </p:spPr>
        <p:txBody>
          <a:bodyPr>
            <a:noAutofit/>
          </a:bodyPr>
          <a:lstStyle/>
          <a:p>
            <a:pPr>
              <a:spcBef>
                <a:spcPts val="662"/>
              </a:spcBef>
            </a:pP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2.Притупление 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или потеря чувства 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   гендерной принадлежности 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331565"/>
            <a:ext cx="537480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7" y="1187549"/>
            <a:ext cx="51125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662"/>
              </a:spcBef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3.Повышение неадекватности форм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   поведения среди детей и молодежи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76" y="3775099"/>
            <a:ext cx="5328591" cy="37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4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6667" y="2771725"/>
            <a:ext cx="3427941" cy="447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662"/>
              </a:spcBef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4.Унификация полов, феминизация мужчин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   и маскулинизация женщин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" y="1187550"/>
            <a:ext cx="3942713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-27525" y="179439"/>
            <a:ext cx="8847613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Какого ученика мы хотим видеть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5" name="Picture 3" descr="PB2179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8424" y="1259557"/>
            <a:ext cx="280831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Наталья\Desktop\фоны\ДЕТИ ФОНЫ\271038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259557"/>
            <a:ext cx="475252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7" y="4157390"/>
            <a:ext cx="5014679" cy="340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ya\Desktop\философыа\finestra.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794" y="3923853"/>
            <a:ext cx="4006285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662"/>
              </a:spcBef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5.Рост проблем, связанных с одиночеством </a:t>
            </a:r>
            <a:b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   </a:t>
            </a:r>
            <a:endParaRPr lang="ru-RU" sz="4000" dirty="0"/>
          </a:p>
        </p:txBody>
      </p:sp>
      <p:pic>
        <p:nvPicPr>
          <p:cNvPr id="5123" name="Picture 3" descr="C:\Users\Katya\Desktop\философыа\348056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7" y="1763613"/>
            <a:ext cx="4743095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4139878"/>
            <a:ext cx="4684230" cy="324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7"/>
            <a:ext cx="7981950" cy="90713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alibri" pitchFamily="34" charset="0"/>
              </a:rPr>
              <a:t>Связано с  нестабильностью  супружеских отношений</a:t>
            </a:r>
            <a:endParaRPr lang="ru-RU" sz="4000" dirty="0"/>
          </a:p>
        </p:txBody>
      </p:sp>
      <p:pic>
        <p:nvPicPr>
          <p:cNvPr id="6148" name="Picture 4" descr="C:\Users\Katya\Desktop\философыа\bosanan-ebeveynlerin-yeni-iliskilerine-cocuk-tepki-gosterirse-ebeveynler-nasil-davranmalidir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1187549"/>
            <a:ext cx="5382066" cy="34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система  двухстороннего  взаимодействия </a:t>
            </a:r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ea typeface="Calibri"/>
              </a:rPr>
              <a:t>личности  и общества</a:t>
            </a: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Ценность социального влияния </a:t>
            </a:r>
          </a:p>
        </p:txBody>
      </p:sp>
    </p:spTree>
    <p:extLst>
      <p:ext uri="{BB962C8B-B14F-4D97-AF65-F5344CB8AC3E}">
        <p14:creationId xmlns:p14="http://schemas.microsoft.com/office/powerpoint/2010/main" val="1054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«пожилых надо уважать»</a:t>
            </a:r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 </a:t>
            </a:r>
          </a:p>
          <a:p>
            <a:endParaRPr lang="ru-RU" sz="4000" b="1" dirty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«молодость – пора романтики и наивности»</a:t>
            </a:r>
          </a:p>
          <a:p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социальные стереотипы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475582"/>
            <a:ext cx="7981950" cy="583264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Это стандартизированные представления -внутренние установки в отношении места мужчин и женщин в обществе, их функций и  их социальных задач</a:t>
            </a:r>
          </a:p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 Это массовые убеждения о том, как ведут себя настоящие мужчины и женщины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6"/>
            <a:ext cx="7981950" cy="105114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Гендерные стереотипы</a:t>
            </a:r>
          </a:p>
        </p:txBody>
      </p:sp>
    </p:spTree>
    <p:extLst>
      <p:ext uri="{BB962C8B-B14F-4D97-AF65-F5344CB8AC3E}">
        <p14:creationId xmlns:p14="http://schemas.microsoft.com/office/powerpoint/2010/main" val="5421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«женщина – слабая и немощная»</a:t>
            </a:r>
          </a:p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«женщина должна быть домохозяйкой» </a:t>
            </a:r>
          </a:p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«мужчины – лучшие руководители»</a:t>
            </a:r>
          </a:p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 «мужчина – должен обладать властью»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52425"/>
            <a:ext cx="7981950" cy="9791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666666"/>
                </a:solidFill>
                <a:ea typeface="Calibri"/>
              </a:rPr>
              <a:t> 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</a:rPr>
              <a:t>Гендерные стереотипы </a:t>
            </a:r>
          </a:p>
        </p:txBody>
      </p:sp>
    </p:spTree>
    <p:extLst>
      <p:ext uri="{BB962C8B-B14F-4D97-AF65-F5344CB8AC3E}">
        <p14:creationId xmlns:p14="http://schemas.microsoft.com/office/powerpoint/2010/main" val="30994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>
                <a:latin typeface="Calibri" pitchFamily="34" charset="0"/>
              </a:rPr>
              <a:t>"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Дело женщины - домашнее хозяйство и воспитание детей"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"Принятие решений - мужское дело или "Молчи, женщина, твой день 8-е Марта"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ea typeface="Calibri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</a:rPr>
              <a:t>"Женщина без мужчины - неполноценный член общества"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</a:rPr>
              <a:t>"Мужчина во всех отношениях сильнее и </a:t>
            </a:r>
            <a:r>
              <a:rPr lang="ru-RU" sz="2800" b="1" dirty="0" err="1">
                <a:solidFill>
                  <a:srgbClr val="002060"/>
                </a:solidFill>
                <a:latin typeface="Calibri" pitchFamily="34" charset="0"/>
                <a:ea typeface="Calibri"/>
              </a:rPr>
              <a:t>приспособленнее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</a:rPr>
              <a:t> женщины"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ea typeface="Calibri"/>
              <a:cs typeface="Times New Roman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"Бабы - дуры и так далее" "Все мужики - гады и  </a:t>
            </a:r>
            <a:r>
              <a:rPr lang="ru-RU" sz="2800" b="1" dirty="0" err="1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сво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 и так далее"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"Все они одинаковые"</a:t>
            </a:r>
          </a:p>
          <a:p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Calibri" pitchFamily="34" charset="0"/>
              </a:rPr>
              <a:t>Гендерные стереотипы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формирование в обществе   нового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      видения гендерных проблем</a:t>
            </a:r>
            <a:endParaRPr lang="ru-RU" sz="4000" dirty="0">
              <a:solidFill>
                <a:srgbClr val="002060"/>
              </a:solidFill>
              <a:latin typeface="Calibri" pitchFamily="34" charset="0"/>
              <a:ea typeface="Calibri"/>
              <a:cs typeface="Times New Roman"/>
            </a:endParaRPr>
          </a:p>
          <a:p>
            <a:pPr algn="ctr"/>
            <a:endParaRPr lang="ru-RU" sz="4000" dirty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Основная задача</a:t>
            </a: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1485"/>
            <a:ext cx="9072760" cy="6948190"/>
          </a:xfrm>
        </p:spPr>
        <p:txBody>
          <a:bodyPr/>
          <a:lstStyle/>
          <a:p>
            <a:pPr marL="457152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отказ от дифференцированных по половому признаку воспитательных влияний</a:t>
            </a:r>
          </a:p>
          <a:p>
            <a:pPr marL="457152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нейтрализовать  и смягчить  социально обусловленные  различия  между лицами женского и мужского пола</a:t>
            </a:r>
          </a:p>
          <a:p>
            <a:pPr marL="457152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отсутствие ориентации на их « особенное предназначение» и признание    взаимозаменяемости женских и мужских социальных ролей»</a:t>
            </a:r>
          </a:p>
          <a:p>
            <a:pPr indent="-457152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реализовать  роли  гендерного равенства</a:t>
            </a:r>
          </a:p>
          <a:p>
            <a:pPr marL="457152" indent="-457152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обеспечить  каждому ребенку свободы выбора,  в соответствии с   его индивидуальными  интересами  и  предпочтениями</a:t>
            </a:r>
          </a:p>
          <a:p>
            <a:pPr marL="457152" indent="-457152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Times New Roman"/>
              </a:rPr>
              <a:t>создать  реальные  условия  для  возможности  быть  разными  девочками и мальчиками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-180603"/>
            <a:ext cx="8496944" cy="1368152"/>
          </a:xfrm>
        </p:spPr>
        <p:txBody>
          <a:bodyPr>
            <a:noAutofit/>
          </a:bodyPr>
          <a:lstStyle/>
          <a:p>
            <a:pPr algn="ctr"/>
            <a:r>
              <a:rPr lang="ru-RU" sz="3700" dirty="0">
                <a:solidFill>
                  <a:srgbClr val="C00000"/>
                </a:solidFill>
                <a:latin typeface="Calibri" pitchFamily="34" charset="0"/>
              </a:rPr>
              <a:t>требования к Решению  </a:t>
            </a:r>
            <a:r>
              <a:rPr lang="ru-RU" sz="3700" dirty="0" err="1">
                <a:solidFill>
                  <a:srgbClr val="C00000"/>
                </a:solidFill>
                <a:latin typeface="Calibri" pitchFamily="34" charset="0"/>
              </a:rPr>
              <a:t>г.п</a:t>
            </a:r>
            <a:r>
              <a:rPr lang="ru-RU" sz="3700" dirty="0">
                <a:solidFill>
                  <a:srgbClr val="C00000"/>
                </a:solidFill>
                <a:latin typeface="Calibri" pitchFamily="34" charset="0"/>
              </a:rPr>
              <a:t>.</a:t>
            </a:r>
            <a:r>
              <a:rPr lang="ru-RU" sz="3700" dirty="0">
                <a:solidFill>
                  <a:srgbClr val="C00000"/>
                </a:solidFill>
              </a:rPr>
              <a:t/>
            </a:r>
            <a:br>
              <a:rPr lang="ru-RU" sz="3700" dirty="0">
                <a:solidFill>
                  <a:srgbClr val="C00000"/>
                </a:solidFill>
              </a:rPr>
            </a:br>
            <a:endParaRPr lang="ru-RU" sz="3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9792" y="251446"/>
            <a:ext cx="3312368" cy="4516511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1007865" y="4931965"/>
            <a:ext cx="7848427" cy="245674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«…И мечтаю я, чтоб сказали</a:t>
            </a:r>
            <a:br>
              <a:rPr lang="ru-RU" sz="2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 О России, стране равнин:</a:t>
            </a:r>
            <a:br>
              <a:rPr lang="ru-RU" sz="2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 — Вот страна прекраснейших женщин</a:t>
            </a:r>
            <a:br>
              <a:rPr lang="ru-RU" sz="2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 И отважнейших мужчин»</a:t>
            </a:r>
            <a:br>
              <a:rPr lang="ru-RU" sz="2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Н. Гумилев</a:t>
            </a:r>
          </a:p>
        </p:txBody>
      </p:sp>
    </p:spTree>
    <p:extLst>
      <p:ext uri="{BB962C8B-B14F-4D97-AF65-F5344CB8AC3E}">
        <p14:creationId xmlns:p14="http://schemas.microsoft.com/office/powerpoint/2010/main" val="14418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75566"/>
            <a:ext cx="5544616" cy="741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Современная  молодёжь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55001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800" b="1" dirty="0">
                <a:solidFill>
                  <a:srgbClr val="FF0000"/>
                </a:solidFill>
                <a:latin typeface="Calibri" pitchFamily="34" charset="0"/>
              </a:rPr>
              <a:t>Мальчики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уметь принимать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самостоятельные решения,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быть уверенными в собственных силах, целеустремленными,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умеющими нести ответственность за свои решения,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 иметь собственное мнение, быть надежными и мужественными. 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57881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FF0000"/>
                </a:solidFill>
                <a:latin typeface="Calibri" pitchFamily="34" charset="0"/>
              </a:rPr>
              <a:t>Девочки</a:t>
            </a:r>
          </a:p>
          <a:p>
            <a:pPr>
              <a:spcBef>
                <a:spcPts val="441"/>
              </a:spcBef>
            </a:pP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коммуникабельными, умеющими ладить с людьми, </a:t>
            </a:r>
          </a:p>
          <a:p>
            <a:pPr>
              <a:spcBef>
                <a:spcPts val="441"/>
              </a:spcBef>
            </a:pP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женственными и мягкими, </a:t>
            </a:r>
          </a:p>
          <a:p>
            <a:pPr>
              <a:spcBef>
                <a:spcPts val="441"/>
              </a:spcBef>
            </a:pP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добрыми и  скромными, </a:t>
            </a:r>
          </a:p>
          <a:p>
            <a:pPr>
              <a:spcBef>
                <a:spcPts val="441"/>
              </a:spcBef>
            </a:pP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нежными и  гордыми, обязательно с чувством собственного достоинства, </a:t>
            </a:r>
          </a:p>
          <a:p>
            <a:pPr>
              <a:spcBef>
                <a:spcPts val="441"/>
              </a:spcBef>
            </a:pP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 уверенными в собственных силах,</a:t>
            </a:r>
          </a:p>
          <a:p>
            <a:pPr>
              <a:spcBef>
                <a:spcPts val="441"/>
              </a:spcBef>
            </a:pP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умеющими принимать самостоятельные решения.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1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самостоятельные, умеющие принимать решения, 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надежные мужчины и женщины, 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обладающие всеми преимуществами, которые природа дала каждому из полов,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уважающими себя и ценящими свою половую принадлежность. </a:t>
            </a:r>
          </a:p>
          <a:p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стране нужны: </a:t>
            </a:r>
            <a:br>
              <a:rPr lang="ru-RU" dirty="0">
                <a:solidFill>
                  <a:srgbClr val="C00000"/>
                </a:solidFill>
                <a:latin typeface="Calibri" pitchFamily="34" charset="0"/>
              </a:rPr>
            </a:b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6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301667"/>
            <a:ext cx="9000752" cy="1605962"/>
          </a:xfrm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tabLst>
                <a:tab pos="717886" algn="l"/>
                <a:tab pos="1438939" algn="l"/>
                <a:tab pos="2159997" algn="l"/>
                <a:tab pos="2881052" algn="l"/>
                <a:tab pos="3602107" algn="l"/>
                <a:tab pos="4321583" algn="l"/>
                <a:tab pos="5042631" algn="l"/>
                <a:tab pos="5762105" algn="l"/>
                <a:tab pos="6483161" algn="l"/>
                <a:tab pos="7204211" algn="l"/>
                <a:tab pos="7923684" algn="l"/>
                <a:tab pos="8644739" algn="l"/>
              </a:tabLst>
              <a:defRPr/>
            </a:pPr>
            <a:r>
              <a:rPr lang="en-GB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ОБЩЕГОСУДАРСТВЕННЫЙ АСПЕКТ В РЕШЕНИИ ПРОБЛЕМЫ ГЕНДЕРНОГО ВОСПИТАНИЯ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124075"/>
            <a:ext cx="8640763" cy="410527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75000"/>
              </a:lnSpc>
              <a:buSzPct val="45000"/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Социальная стратегия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государства, направленная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создание условий для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устойчивого развития Российской Федерации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основе использования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и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совершенствования человеческого потенциала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предполагает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включение гендерного компонента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 все области общественной жизни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indent="0" algn="ctr">
              <a:lnSpc>
                <a:spcPct val="75000"/>
              </a:lnSpc>
              <a:buSzPct val="45000"/>
              <a:buNone/>
              <a:tabLst>
                <a:tab pos="717476" algn="l"/>
                <a:tab pos="1438126" algn="l"/>
                <a:tab pos="2158776" algn="l"/>
                <a:tab pos="2881014" algn="l"/>
                <a:tab pos="3601665" algn="l"/>
                <a:tab pos="4320727" algn="l"/>
                <a:tab pos="5041377" algn="l"/>
                <a:tab pos="5762027" algn="l"/>
                <a:tab pos="6482678" algn="l"/>
                <a:tab pos="7203328" algn="l"/>
                <a:tab pos="7922392" algn="l"/>
                <a:tab pos="8644629" algn="l"/>
                <a:tab pos="9365279" algn="l"/>
              </a:tabLst>
            </a:pPr>
            <a:r>
              <a:rPr lang="en-GB" sz="1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ПОЛИТИКУ, ЭКОНОМИКУ, КУЛЬТУРУ, ОБРАЗОВАНИЕ</a:t>
            </a:r>
            <a:endParaRPr lang="en-GB" sz="11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Объект 3"/>
          <p:cNvSpPr>
            <a:spLocks noGrp="1"/>
          </p:cNvSpPr>
          <p:nvPr>
            <p:ph idx="1"/>
          </p:nvPr>
        </p:nvSpPr>
        <p:spPr>
          <a:xfrm>
            <a:off x="503238" y="2483693"/>
            <a:ext cx="7981950" cy="463307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гендерный подход - это гендерное воспитание человека культуры, гражданина, нравственной личности, способного к максимальной самореализации и раскрытию своих способностей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67470"/>
            <a:ext cx="9000752" cy="12604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Гендерная стратегия</a:t>
            </a:r>
            <a:b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на 2002 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г.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– 2017 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г.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– 2025 </a:t>
            </a:r>
            <a:r>
              <a:rPr lang="ru-RU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г.</a:t>
            </a:r>
            <a:r>
              <a:rPr lang="ru-RU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</TotalTime>
  <Words>1231</Words>
  <Application>Microsoft Office PowerPoint</Application>
  <PresentationFormat>Произвольный</PresentationFormat>
  <Paragraphs>274</Paragraphs>
  <Slides>49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Открытая</vt:lpstr>
      <vt:lpstr>              Начальная школа-детский сад №115  </vt:lpstr>
      <vt:lpstr>Цель:</vt:lpstr>
      <vt:lpstr>Мальчик и девочка – это два разных мира</vt:lpstr>
      <vt:lpstr>   Какого ученика мы хотим видеть?</vt:lpstr>
      <vt:lpstr>Презентация PowerPoint</vt:lpstr>
      <vt:lpstr>Современная  молодёжь</vt:lpstr>
      <vt:lpstr>стране нужны:  </vt:lpstr>
      <vt:lpstr>ОБЩЕГОСУДАРСТВЕННЫЙ АСПЕКТ В РЕШЕНИИ ПРОБЛЕМЫ ГЕНДЕРНОГО ВОСПИТАНИЯ</vt:lpstr>
      <vt:lpstr>Гендерная стратегия  на 2002 г. – 2017 г. – 2025 г. </vt:lpstr>
      <vt:lpstr>ОБЩЕГОСУДАРСТВЕННЫЙ АСПЕКТ В РЕШЕНИИ ПРОБЛЕМЫ ГЕНДЕРНОГО ВОСПИТАНИЯ</vt:lpstr>
      <vt:lpstr>«Об изучении вопросов по основам гендерных знаний,  гендерных проблем  в системе образования»    </vt:lpstr>
      <vt:lpstr>Гендерные исследования </vt:lpstr>
      <vt:lpstr>Гендерные исследования </vt:lpstr>
      <vt:lpstr>Гендерные исследования </vt:lpstr>
      <vt:lpstr>Гендерные        исследования </vt:lpstr>
      <vt:lpstr>Гендерные    исследования </vt:lpstr>
      <vt:lpstr>Гендерные     исследования </vt:lpstr>
      <vt:lpstr>Гендерные           исследования </vt:lpstr>
      <vt:lpstr>Гендерные      исследования </vt:lpstr>
      <vt:lpstr>Гендерные               исследования </vt:lpstr>
      <vt:lpstr>Гендерные         исследования </vt:lpstr>
      <vt:lpstr> Гендерная педагогика</vt:lpstr>
      <vt:lpstr>Цель гендерной педагогики </vt:lpstr>
      <vt:lpstr>Гендерное образование</vt:lpstr>
      <vt:lpstr>Гендерное равенство </vt:lpstr>
      <vt:lpstr>Феминизм – </vt:lpstr>
      <vt:lpstr>Дискриминация</vt:lpstr>
      <vt:lpstr>Сексизм </vt:lpstr>
      <vt:lpstr>Сегрегация</vt:lpstr>
      <vt:lpstr>Гендер </vt:lpstr>
      <vt:lpstr>СООТНОШЕНИЕ ПОНЯТИЙ «ПОЛ» И «ГЕНДЕР»</vt:lpstr>
      <vt:lpstr>СООТНОШЕНИЕ ПОНЯТИЙ  «ПОЛ» И «ГЕНДЕР»</vt:lpstr>
      <vt:lpstr>В обучении выделяют два подхода</vt:lpstr>
      <vt:lpstr>Презентация PowerPoint</vt:lpstr>
      <vt:lpstr>  гендер – социальный пол состоит из  3 компонентов    </vt:lpstr>
      <vt:lpstr>1.Снижение уровня здоровья мальчиков и     девочек </vt:lpstr>
      <vt:lpstr> 2.Притупление или потеря чувства     гендерной принадлежности  </vt:lpstr>
      <vt:lpstr>3.Повышение неадекватности форм    поведения среди детей и молодежи </vt:lpstr>
      <vt:lpstr>4.Унификация полов, феминизация мужчин    и маскулинизация женщин </vt:lpstr>
      <vt:lpstr>5.Рост проблем, связанных с одиночеством     </vt:lpstr>
      <vt:lpstr>Связано с  нестабильностью  супружеских отношений</vt:lpstr>
      <vt:lpstr>Ценность социального влияния </vt:lpstr>
      <vt:lpstr>социальные стереотипы </vt:lpstr>
      <vt:lpstr>Гендерные стереотипы</vt:lpstr>
      <vt:lpstr> Гендерные стереотипы </vt:lpstr>
      <vt:lpstr>Гендерные стереотипы</vt:lpstr>
      <vt:lpstr>Основная задача</vt:lpstr>
      <vt:lpstr>требования к Решению  г.п. </vt:lpstr>
      <vt:lpstr>«…И мечтаю я, чтоб сказали  О России, стране равнин:  — Вот страна прекраснейших женщин  И отважнейших мужчин» Н. Гумилев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ГЕНДЕРНЫЙ ПОДХОД К ВОСПИТАНИЮ ДЕТЕЙ ДОШКОЛЬНОГО ВОЗРАСТА</dc:title>
  <dc:creator>Иван</dc:creator>
  <cp:lastModifiedBy>Иван</cp:lastModifiedBy>
  <cp:revision>201</cp:revision>
  <dcterms:modified xsi:type="dcterms:W3CDTF">2016-11-07T10:49:52Z</dcterms:modified>
</cp:coreProperties>
</file>