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  <p:sldMasterId id="2147483864" r:id="rId15"/>
    <p:sldMasterId id="2147483876" r:id="rId16"/>
    <p:sldMasterId id="2147483888" r:id="rId17"/>
    <p:sldMasterId id="2147483900" r:id="rId18"/>
    <p:sldMasterId id="2147483912" r:id="rId19"/>
    <p:sldMasterId id="2147483924" r:id="rId20"/>
    <p:sldMasterId id="2147483936" r:id="rId21"/>
    <p:sldMasterId id="2147483948" r:id="rId22"/>
    <p:sldMasterId id="2147483960" r:id="rId23"/>
    <p:sldMasterId id="2147483972" r:id="rId24"/>
    <p:sldMasterId id="2147483984" r:id="rId25"/>
  </p:sldMasterIdLst>
  <p:notesMasterIdLst>
    <p:notesMasterId r:id="rId96"/>
  </p:notesMasterIdLst>
  <p:sldIdLst>
    <p:sldId id="261" r:id="rId26"/>
    <p:sldId id="365" r:id="rId27"/>
    <p:sldId id="316" r:id="rId28"/>
    <p:sldId id="333" r:id="rId29"/>
    <p:sldId id="332" r:id="rId30"/>
    <p:sldId id="336" r:id="rId31"/>
    <p:sldId id="262" r:id="rId32"/>
    <p:sldId id="334" r:id="rId33"/>
    <p:sldId id="335" r:id="rId34"/>
    <p:sldId id="338" r:id="rId35"/>
    <p:sldId id="340" r:id="rId36"/>
    <p:sldId id="341" r:id="rId37"/>
    <p:sldId id="342" r:id="rId38"/>
    <p:sldId id="344" r:id="rId39"/>
    <p:sldId id="343" r:id="rId40"/>
    <p:sldId id="345" r:id="rId41"/>
    <p:sldId id="346" r:id="rId42"/>
    <p:sldId id="348" r:id="rId43"/>
    <p:sldId id="347" r:id="rId44"/>
    <p:sldId id="352" r:id="rId45"/>
    <p:sldId id="350" r:id="rId46"/>
    <p:sldId id="353" r:id="rId47"/>
    <p:sldId id="354" r:id="rId48"/>
    <p:sldId id="355" r:id="rId49"/>
    <p:sldId id="356" r:id="rId50"/>
    <p:sldId id="357" r:id="rId51"/>
    <p:sldId id="359" r:id="rId52"/>
    <p:sldId id="360" r:id="rId53"/>
    <p:sldId id="361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377" r:id="rId65"/>
    <p:sldId id="378" r:id="rId66"/>
    <p:sldId id="379" r:id="rId67"/>
    <p:sldId id="381" r:id="rId68"/>
    <p:sldId id="382" r:id="rId69"/>
    <p:sldId id="383" r:id="rId70"/>
    <p:sldId id="384" r:id="rId71"/>
    <p:sldId id="387" r:id="rId72"/>
    <p:sldId id="388" r:id="rId73"/>
    <p:sldId id="389" r:id="rId74"/>
    <p:sldId id="390" r:id="rId75"/>
    <p:sldId id="391" r:id="rId76"/>
    <p:sldId id="392" r:id="rId77"/>
    <p:sldId id="393" r:id="rId78"/>
    <p:sldId id="394" r:id="rId79"/>
    <p:sldId id="395" r:id="rId80"/>
    <p:sldId id="396" r:id="rId81"/>
    <p:sldId id="397" r:id="rId82"/>
    <p:sldId id="398" r:id="rId83"/>
    <p:sldId id="399" r:id="rId84"/>
    <p:sldId id="400" r:id="rId85"/>
    <p:sldId id="401" r:id="rId86"/>
    <p:sldId id="402" r:id="rId87"/>
    <p:sldId id="403" r:id="rId88"/>
    <p:sldId id="404" r:id="rId89"/>
    <p:sldId id="405" r:id="rId90"/>
    <p:sldId id="406" r:id="rId91"/>
    <p:sldId id="407" r:id="rId92"/>
    <p:sldId id="362" r:id="rId93"/>
    <p:sldId id="408" r:id="rId94"/>
    <p:sldId id="364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00"/>
    <a:srgbClr val="800080"/>
    <a:srgbClr val="954ECA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1" autoAdjust="0"/>
    <p:restoredTop sz="94227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B8E4E-8286-4F89-BE48-638AA8E2AF8B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25E8A-C18C-45D6-BFD0-F00AE3C96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8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25E8A-C18C-45D6-BFD0-F00AE3C9690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9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864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781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83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362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160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228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450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88581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57409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4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096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153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908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11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61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8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154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734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50919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6959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843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941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739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496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290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71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492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65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169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65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337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532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38048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836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640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623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170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63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708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390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228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8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78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08646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32477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019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930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480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061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6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233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657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7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415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355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149573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69478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804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740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424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45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3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004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3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16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419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86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8198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83888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360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336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356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646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16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9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3813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633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506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393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61697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003248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71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723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556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547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33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541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7885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887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138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682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18399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54842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646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268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761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66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433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747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242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775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8598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83001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917696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521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274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0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860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324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2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773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483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9086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210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823253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2857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8845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88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447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919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013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6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27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573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5112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133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108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577667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0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0786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242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7062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5746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3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7974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311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8086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822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15981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8016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284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61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459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7276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824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42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9805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4878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929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0821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1693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428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221615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0929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374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698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4559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94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566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772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0631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20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684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142409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9079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0568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491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6216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8376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64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691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308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43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3146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9459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724099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750408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3113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1147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8621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878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27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8523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9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1658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9790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5022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99553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6957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7245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0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64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3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42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3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10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40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0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60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44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01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76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4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4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87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3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62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27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7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13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68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5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27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9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5076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434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41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16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50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70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90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83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06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67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0903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1508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896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8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71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66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13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98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56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34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56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6714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5972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33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20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424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3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57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852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363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71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87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48462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18188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309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198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3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56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28.03.2017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57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67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146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720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485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598941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5601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52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1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706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6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8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53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58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49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20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7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06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85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35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85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6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26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79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18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9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9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19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5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43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85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C6E7FC"/>
                </a:solidFill>
              </a:rPr>
              <a:pPr/>
              <a:t>28.03.2017</a:t>
            </a:fld>
            <a:endParaRPr lang="ru-RU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C6E7FC"/>
                </a:solidFill>
              </a:rPr>
              <a:pPr/>
              <a:t>‹#›</a:t>
            </a:fld>
            <a:endParaRPr lang="ru-RU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52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0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11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5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84" y="274638"/>
            <a:ext cx="8676704" cy="16421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</a:t>
            </a:r>
            <a:b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МОУ «Начальная </a:t>
            </a:r>
            <a:r>
              <a:rPr lang="ru-RU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школа-детский сад №</a:t>
            </a:r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115»</a:t>
            </a:r>
            <a:r>
              <a:rPr lang="ru-RU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8772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 smtClean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800080"/>
              </a:solidFill>
              <a:latin typeface="Arial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FF00"/>
                </a:solidFill>
                <a:latin typeface="Arial" pitchFamily="34" charset="0"/>
                <a:cs typeface="Times New Roman"/>
              </a:rPr>
              <a:t>Формирование у мальчиков и девочек  качеств мужественности и женственности посредством взаимодействия в различных видах детской деятельности</a:t>
            </a:r>
          </a:p>
          <a:p>
            <a:pPr marL="0" indent="0" algn="ctr">
              <a:buNone/>
            </a:pPr>
            <a:endParaRPr lang="ru-RU" sz="2800" b="1" dirty="0">
              <a:solidFill>
                <a:srgbClr val="800080"/>
              </a:solidFill>
              <a:latin typeface="Arial" pitchFamily="34" charset="0"/>
              <a:cs typeface="Times New Roman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rgbClr val="800080"/>
              </a:solidFill>
              <a:latin typeface="Arial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Ярославль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арт 2017год</a:t>
            </a:r>
            <a:r>
              <a:rPr lang="ru-RU" sz="28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80008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764704"/>
            <a:ext cx="9144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2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282154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FFFF00"/>
                </a:solidFill>
              </a:rPr>
              <a:t>Взаимопроникновение</a:t>
            </a:r>
            <a:br>
              <a:rPr lang="ru-RU" i="1" dirty="0">
                <a:solidFill>
                  <a:srgbClr val="FFFF00"/>
                </a:solidFill>
              </a:rPr>
            </a:br>
            <a:r>
              <a:rPr lang="ru-RU" i="1" dirty="0">
                <a:solidFill>
                  <a:srgbClr val="FFFF00"/>
                </a:solidFill>
              </a:rPr>
              <a:t> сюжетов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114"/>
            <a:ext cx="3835219" cy="287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r="7866"/>
          <a:stretch/>
        </p:blipFill>
        <p:spPr bwMode="auto">
          <a:xfrm>
            <a:off x="127824" y="4110400"/>
            <a:ext cx="4135823" cy="272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D:\Общая папка\5 апреля 2016 6 семинар\фото\332b8fcd14a289d11272bd28f3038485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3713407" cy="2471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66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/>
          <a:stretch/>
        </p:blipFill>
        <p:spPr bwMode="auto">
          <a:xfrm>
            <a:off x="323528" y="332656"/>
            <a:ext cx="3167648" cy="315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r="7878"/>
          <a:stretch/>
        </p:blipFill>
        <p:spPr bwMode="auto">
          <a:xfrm>
            <a:off x="6228184" y="171128"/>
            <a:ext cx="2697480" cy="318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6"/>
          <a:stretch/>
        </p:blipFill>
        <p:spPr bwMode="auto">
          <a:xfrm>
            <a:off x="1763688" y="3068960"/>
            <a:ext cx="6034617" cy="3692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22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239783" cy="3179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4324681" cy="3243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23791" y="692696"/>
            <a:ext cx="3916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Ситуации, моделируемые в играх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8053"/>
            <a:ext cx="4160458" cy="3125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9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i="1" dirty="0">
                <a:solidFill>
                  <a:srgbClr val="FFFF00"/>
                </a:solidFill>
              </a:rPr>
              <a:t>Игры по принципу </a:t>
            </a:r>
            <a:r>
              <a:rPr lang="ru-RU" i="1" dirty="0" err="1">
                <a:solidFill>
                  <a:srgbClr val="FFFF00"/>
                </a:solidFill>
              </a:rPr>
              <a:t>взаимодополнения</a:t>
            </a:r>
            <a:r>
              <a:rPr lang="ru-RU" i="1" dirty="0">
                <a:solidFill>
                  <a:srgbClr val="7030A0"/>
                </a:solidFill>
              </a:rPr>
              <a:t/>
            </a:r>
            <a:br>
              <a:rPr lang="ru-RU" i="1" dirty="0">
                <a:solidFill>
                  <a:srgbClr val="7030A0"/>
                </a:solidFill>
              </a:rPr>
            </a:b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Ц</a:t>
            </a:r>
            <a:r>
              <a:rPr lang="ru-RU" sz="2800" b="1" dirty="0" smtClean="0">
                <a:solidFill>
                  <a:schemeClr val="tx1"/>
                </a:solidFill>
              </a:rPr>
              <a:t>ель: привлечь мальчиков и девочек к </a:t>
            </a:r>
            <a:r>
              <a:rPr lang="ru-RU" sz="2800" b="1" dirty="0">
                <a:solidFill>
                  <a:schemeClr val="tx1"/>
                </a:solidFill>
              </a:rPr>
              <a:t>интересной для них разнообразной </a:t>
            </a:r>
            <a:r>
              <a:rPr lang="ru-RU" sz="2800" b="1" dirty="0" smtClean="0">
                <a:solidFill>
                  <a:schemeClr val="tx1"/>
                </a:solidFill>
              </a:rPr>
              <a:t>деятельности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3314" name="Picture 2" descr="D:\Общая папка\5 апреля 2016 6 семинар\фото\detsad-234516-142350029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4" y="3533820"/>
            <a:ext cx="4091975" cy="3068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21046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89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265212"/>
            <a:ext cx="8928992" cy="787524"/>
          </a:xfrm>
        </p:spPr>
        <p:txBody>
          <a:bodyPr>
            <a:noAutofit/>
          </a:bodyPr>
          <a:lstStyle/>
          <a:p>
            <a:endParaRPr lang="ru-RU" sz="3600" dirty="0">
              <a:solidFill>
                <a:srgbClr val="800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sz="28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6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Дежурство девочек  </a:t>
            </a:r>
          </a:p>
          <a:p>
            <a:pPr marL="0" indent="0">
              <a:buNone/>
            </a:pPr>
            <a:r>
              <a:rPr lang="ru-RU" sz="36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у малышей 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600" b="1" dirty="0" smtClean="0">
                <a:solidFill>
                  <a:srgbClr val="FFFF00"/>
                </a:solidFill>
              </a:rPr>
              <a:t>.</a:t>
            </a:r>
            <a:endParaRPr lang="ru-RU" sz="2600" dirty="0">
              <a:solidFill>
                <a:srgbClr val="FFFF00"/>
              </a:solidFill>
            </a:endParaRPr>
          </a:p>
          <a:p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D:\Общая папка\5 апреля 2016 6 семинар\помощь\red-kids-photo-b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52" y="476672"/>
            <a:ext cx="3960440" cy="264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 descr="C:\Users\Наталья\Desktop\6 семинар 2016г\фото\505746-sh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2205"/>
            <a:ext cx="2286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12" y="2702880"/>
            <a:ext cx="3297237" cy="247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39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462" y="1591370"/>
            <a:ext cx="8229600" cy="45259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Picture 2" descr="D:\Общая папка\5 апреля 2016 6 семинар\помощь\0003-002-Sposobstvovat-blagoprijatnomu-protekaniju-protsessa-polorolevo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2" y="260649"/>
            <a:ext cx="4408220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7266"/>
          <a:stretch/>
        </p:blipFill>
        <p:spPr bwMode="auto">
          <a:xfrm>
            <a:off x="109042" y="3588805"/>
            <a:ext cx="4408220" cy="3133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873344" y="953989"/>
            <a:ext cx="4270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Забота мальчиков </a:t>
            </a:r>
          </a:p>
          <a:p>
            <a:r>
              <a:rPr lang="ru-RU" sz="36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 малышах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60" y="2492896"/>
            <a:ext cx="4203239" cy="3152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18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7" y="188640"/>
            <a:ext cx="2996335" cy="2789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C:\Users\Наталья\Desktop\6 семинар 2016г\фото\98156404_p2060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842"/>
            <a:ext cx="3333751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84" y="188640"/>
            <a:ext cx="3527567" cy="2985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652120" y="5421301"/>
            <a:ext cx="3575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Ручной труд </a:t>
            </a:r>
          </a:p>
        </p:txBody>
      </p:sp>
      <p:pic>
        <p:nvPicPr>
          <p:cNvPr id="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" y="4246761"/>
            <a:ext cx="3481652" cy="26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689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400" i="1" dirty="0">
                <a:solidFill>
                  <a:srgbClr val="FFFF00"/>
                </a:solidFill>
              </a:rPr>
              <a:t>Р</a:t>
            </a:r>
            <a:r>
              <a:rPr lang="ru-RU" sz="4400" i="1" dirty="0" smtClean="0">
                <a:solidFill>
                  <a:srgbClr val="FFFF00"/>
                </a:solidFill>
              </a:rPr>
              <a:t>учной труд </a:t>
            </a:r>
            <a:endParaRPr lang="ru-RU" sz="4400" i="1" dirty="0">
              <a:solidFill>
                <a:srgbClr val="FFFF00"/>
              </a:solidFill>
            </a:endParaRPr>
          </a:p>
        </p:txBody>
      </p:sp>
      <p:pic>
        <p:nvPicPr>
          <p:cNvPr id="9218" name="Picture 2" descr="D:\Общая папка\5 апреля 2016 6 семинар\фото\s035953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" y="3808486"/>
            <a:ext cx="3951750" cy="2963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D:\Общая папка\5 апреля 2016 6 семинар\фото\image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93870"/>
            <a:ext cx="2952750" cy="2219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007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67" y="3003009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1659"/>
            <a:ext cx="3339357" cy="2501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54" y="3506790"/>
            <a:ext cx="3639507" cy="3180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4081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Ручной труд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861159" cy="381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43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52271"/>
            <a:ext cx="4685777" cy="320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/>
          <a:stretch/>
        </p:blipFill>
        <p:spPr bwMode="auto">
          <a:xfrm rot="16200000">
            <a:off x="-87588" y="3840115"/>
            <a:ext cx="3208790" cy="238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5" y="441980"/>
            <a:ext cx="4067944" cy="28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90" y="188641"/>
            <a:ext cx="3121186" cy="3043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32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Tx/>
              <a:buNone/>
            </a:pPr>
            <a:r>
              <a:rPr lang="ru-RU" sz="4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Мужчинами и женщинами в социальном смысле не рождаются - ими становятся в результате целенаправленного воспитания</a:t>
            </a:r>
            <a:r>
              <a:rPr lang="ru-RU" sz="44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66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99412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«</a:t>
            </a:r>
            <a:r>
              <a:rPr lang="ru-RU" i="1" dirty="0">
                <a:solidFill>
                  <a:srgbClr val="FFFF00"/>
                </a:solidFill>
              </a:rPr>
              <a:t>С</a:t>
            </a:r>
            <a:r>
              <a:rPr lang="ru-RU" b="1" i="1" dirty="0" smtClean="0">
                <a:solidFill>
                  <a:srgbClr val="FFFF00"/>
                </a:solidFill>
              </a:rPr>
              <a:t>екретные совещани­я</a:t>
            </a:r>
            <a:r>
              <a:rPr lang="ru-RU" i="1" dirty="0">
                <a:solidFill>
                  <a:srgbClr val="FFFF00"/>
                </a:solidFill>
              </a:rPr>
              <a:t>» </a:t>
            </a:r>
            <a:r>
              <a:rPr lang="ru-RU" i="1" dirty="0" smtClean="0">
                <a:solidFill>
                  <a:srgbClr val="FFFF00"/>
                </a:solidFill>
              </a:rPr>
              <a:t/>
            </a:r>
            <a:br>
              <a:rPr lang="ru-RU" i="1" dirty="0" smtClean="0">
                <a:solidFill>
                  <a:srgbClr val="FFFF00"/>
                </a:solidFill>
              </a:rPr>
            </a:br>
            <a:r>
              <a:rPr lang="ru-RU" i="1" dirty="0" err="1" smtClean="0">
                <a:solidFill>
                  <a:srgbClr val="FFFF00"/>
                </a:solidFill>
              </a:rPr>
              <a:t>Ш.А.Амонашвили</a:t>
            </a:r>
            <a:r>
              <a:rPr lang="ru-RU" i="1" dirty="0" smtClean="0">
                <a:solidFill>
                  <a:srgbClr val="FFFF00"/>
                </a:solidFill>
              </a:rPr>
              <a:t> </a:t>
            </a: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Аргументы: 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1.</a:t>
            </a:r>
            <a:r>
              <a:rPr lang="ru-RU" sz="2800" b="1" dirty="0">
                <a:solidFill>
                  <a:schemeClr val="tx1"/>
                </a:solidFill>
              </a:rPr>
              <a:t>Д</a:t>
            </a:r>
            <a:r>
              <a:rPr lang="ru-RU" sz="2800" b="1" dirty="0" smtClean="0">
                <a:solidFill>
                  <a:schemeClr val="tx1"/>
                </a:solidFill>
              </a:rPr>
              <a:t>евочкам </a:t>
            </a:r>
            <a:r>
              <a:rPr lang="ru-RU" sz="2800" b="1" dirty="0">
                <a:solidFill>
                  <a:schemeClr val="tx1"/>
                </a:solidFill>
              </a:rPr>
              <a:t>незачем знать,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 какие </a:t>
            </a:r>
            <a:r>
              <a:rPr lang="ru-RU" sz="2800" b="1" dirty="0">
                <a:solidFill>
                  <a:schemeClr val="tx1"/>
                </a:solidFill>
              </a:rPr>
              <a:t>наставления педагог </a:t>
            </a:r>
            <a:r>
              <a:rPr lang="ru-RU" sz="2800" b="1" dirty="0" smtClean="0">
                <a:solidFill>
                  <a:schemeClr val="tx1"/>
                </a:solidFill>
              </a:rPr>
              <a:t> даст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мальчи­кам.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2.Большая </a:t>
            </a:r>
            <a:r>
              <a:rPr lang="ru-RU" sz="2800" b="1" dirty="0">
                <a:solidFill>
                  <a:schemeClr val="tx1"/>
                </a:solidFill>
              </a:rPr>
              <a:t>откровенность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разговора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3. «Дети </a:t>
            </a:r>
            <a:r>
              <a:rPr lang="ru-RU" sz="2800" b="1" dirty="0">
                <a:solidFill>
                  <a:schemeClr val="tx1"/>
                </a:solidFill>
              </a:rPr>
              <a:t>любят иметь </a:t>
            </a:r>
            <a:r>
              <a:rPr lang="ru-RU" sz="2800" b="1" dirty="0" smtClean="0">
                <a:solidFill>
                  <a:schemeClr val="tx1"/>
                </a:solidFill>
              </a:rPr>
              <a:t>секреты».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102471" cy="3920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70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FF00"/>
                </a:solidFill>
              </a:rPr>
              <a:t>Секретные совещания </a:t>
            </a:r>
            <a:endParaRPr lang="ru-RU" sz="48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tx1"/>
                </a:solidFill>
              </a:rPr>
              <a:t>При проведении  секретных совещаний,  дети пони­мают целесообразность многих правил поведения и внутренне прини­мают их, но считают эти правила "не подходящими" для реальной жизни, стесняются или по другим причинам не хотят их выполнять.</a:t>
            </a: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С мальчиками обсуждаются </a:t>
            </a:r>
            <a:r>
              <a:rPr lang="ru-RU" b="1" i="1" dirty="0" smtClean="0">
                <a:solidFill>
                  <a:srgbClr val="FFFF00"/>
                </a:solidFill>
              </a:rPr>
              <a:t>правила </a:t>
            </a:r>
            <a:r>
              <a:rPr lang="ru-RU" b="1" i="1" dirty="0">
                <a:solidFill>
                  <a:srgbClr val="FFFF00"/>
                </a:solidFill>
              </a:rPr>
              <a:t>по</a:t>
            </a:r>
            <a:r>
              <a:rPr lang="ru-RU" i="1" dirty="0">
                <a:solidFill>
                  <a:srgbClr val="FFFF00"/>
                </a:solidFill>
              </a:rPr>
              <a:t> отношению к девочкам и слабым.</a:t>
            </a:r>
            <a:br>
              <a:rPr lang="ru-RU" i="1" dirty="0">
                <a:solidFill>
                  <a:srgbClr val="FFFF00"/>
                </a:solidFill>
              </a:rPr>
            </a:b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544616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800" b="1" dirty="0">
                <a:solidFill>
                  <a:schemeClr val="tx1"/>
                </a:solidFill>
              </a:rPr>
              <a:t>К ним недопустима грубость : нельзя толкать, отбирать вещи, драться не только с ними, но и в их присутствии, говорить грубые </a:t>
            </a:r>
            <a:r>
              <a:rPr lang="ru-RU" sz="2800" b="1" dirty="0" smtClean="0">
                <a:solidFill>
                  <a:schemeClr val="tx1"/>
                </a:solidFill>
              </a:rPr>
              <a:t>слова</a:t>
            </a:r>
          </a:p>
          <a:p>
            <a:pPr lvl="0">
              <a:buFont typeface="Wingdings" pitchFamily="2" charset="2"/>
              <a:buChar char="q"/>
            </a:pPr>
            <a:r>
              <a:rPr lang="ru-RU" sz="2800" b="1" dirty="0" smtClean="0">
                <a:solidFill>
                  <a:schemeClr val="tx1"/>
                </a:solidFill>
              </a:rPr>
              <a:t>К </a:t>
            </a:r>
            <a:r>
              <a:rPr lang="ru-RU" sz="2800" b="1" dirty="0">
                <a:solidFill>
                  <a:schemeClr val="tx1"/>
                </a:solidFill>
              </a:rPr>
              <a:t>де­вочкам надо проявлять внимание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- </a:t>
            </a:r>
            <a:r>
              <a:rPr lang="ru-RU" sz="2800" b="1" dirty="0">
                <a:solidFill>
                  <a:schemeClr val="tx1"/>
                </a:solidFill>
              </a:rPr>
              <a:t>пропускать </a:t>
            </a:r>
            <a:r>
              <a:rPr lang="ru-RU" sz="2800" b="1" dirty="0" smtClean="0">
                <a:solidFill>
                  <a:schemeClr val="tx1"/>
                </a:solidFill>
              </a:rPr>
              <a:t>вперед, уступать </a:t>
            </a:r>
            <a:r>
              <a:rPr lang="ru-RU" sz="2800" b="1" dirty="0">
                <a:solidFill>
                  <a:schemeClr val="tx1"/>
                </a:solidFill>
              </a:rPr>
              <a:t>место, очередь,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 придерживать </a:t>
            </a:r>
            <a:r>
              <a:rPr lang="ru-RU" sz="2800" b="1" dirty="0">
                <a:solidFill>
                  <a:schemeClr val="tx1"/>
                </a:solidFill>
              </a:rPr>
              <a:t>дверь, подавать </a:t>
            </a:r>
            <a:r>
              <a:rPr lang="ru-RU" sz="2800" b="1" dirty="0" smtClean="0">
                <a:solidFill>
                  <a:schemeClr val="tx1"/>
                </a:solidFill>
              </a:rPr>
              <a:t>пальто</a:t>
            </a:r>
          </a:p>
          <a:p>
            <a:pPr lvl="0">
              <a:buFont typeface="Wingdings" pitchFamily="2" charset="2"/>
              <a:buChar char="q"/>
            </a:pPr>
            <a:r>
              <a:rPr lang="ru-RU" sz="2800" b="1" dirty="0" smtClean="0">
                <a:solidFill>
                  <a:schemeClr val="tx1"/>
                </a:solidFill>
              </a:rPr>
              <a:t>Мальчик </a:t>
            </a:r>
            <a:r>
              <a:rPr lang="ru-RU" sz="2800" b="1" dirty="0">
                <a:solidFill>
                  <a:schemeClr val="tx1"/>
                </a:solidFill>
              </a:rPr>
              <a:t>должен брать на себя работу, требующую физической </a:t>
            </a:r>
            <a:r>
              <a:rPr lang="ru-RU" sz="2800" b="1" dirty="0" smtClean="0">
                <a:solidFill>
                  <a:schemeClr val="tx1"/>
                </a:solidFill>
              </a:rPr>
              <a:t>силы</a:t>
            </a:r>
          </a:p>
          <a:p>
            <a:pPr lvl="0">
              <a:buFont typeface="Wingdings" pitchFamily="2" charset="2"/>
              <a:buChar char="q"/>
            </a:pPr>
            <a:r>
              <a:rPr lang="ru-RU" sz="2800" b="1" dirty="0" smtClean="0">
                <a:solidFill>
                  <a:schemeClr val="tx1"/>
                </a:solidFill>
              </a:rPr>
              <a:t>Защищать </a:t>
            </a:r>
            <a:r>
              <a:rPr lang="ru-RU" sz="2800" b="1" dirty="0">
                <a:solidFill>
                  <a:schemeClr val="tx1"/>
                </a:solidFill>
              </a:rPr>
              <a:t>девочек и тех, кто слабее</a:t>
            </a:r>
            <a:r>
              <a:rPr lang="ru-RU" sz="2800" b="1" dirty="0" smtClean="0">
                <a:solidFill>
                  <a:schemeClr val="tx1"/>
                </a:solidFill>
              </a:rPr>
              <a:t>,</a:t>
            </a:r>
          </a:p>
          <a:p>
            <a:pPr lvl="0">
              <a:buFont typeface="Wingdings" pitchFamily="2" charset="2"/>
              <a:buChar char="q"/>
            </a:pP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от </a:t>
            </a:r>
            <a:r>
              <a:rPr lang="ru-RU" sz="2800" b="1" dirty="0" smtClean="0">
                <a:solidFill>
                  <a:schemeClr val="tx1"/>
                </a:solidFill>
              </a:rPr>
              <a:t>опасности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Наталья\Desktop\фоны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0915"/>
            <a:ext cx="1759843" cy="17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964488" cy="1512168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FFFF00"/>
                </a:solidFill>
                <a:ea typeface="Times New Roman"/>
                <a:cs typeface="Courier New"/>
              </a:rPr>
              <a:t>С</a:t>
            </a:r>
            <a:r>
              <a:rPr lang="ru-RU" i="1" dirty="0" smtClean="0">
                <a:solidFill>
                  <a:srgbClr val="FFFF00"/>
                </a:solidFill>
                <a:ea typeface="Times New Roman"/>
                <a:cs typeface="Courier New"/>
              </a:rPr>
              <a:t> девочками </a:t>
            </a:r>
            <a:r>
              <a:rPr lang="ru-RU" i="1" dirty="0" smtClean="0">
                <a:solidFill>
                  <a:srgbClr val="FFFF00"/>
                </a:solidFill>
              </a:rPr>
              <a:t>необходимо обсуждать  следующие правила поведения девочек :</a:t>
            </a:r>
            <a:r>
              <a:rPr lang="ru-RU" i="1" dirty="0">
                <a:solidFill>
                  <a:srgbClr val="FFFF00"/>
                </a:solidFill>
              </a:rPr>
              <a:t/>
            </a:r>
            <a:br>
              <a:rPr lang="ru-RU" i="1" dirty="0">
                <a:solidFill>
                  <a:srgbClr val="FFFF00"/>
                </a:solidFill>
              </a:rPr>
            </a:b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112568"/>
          </a:xfrm>
        </p:spPr>
        <p:txBody>
          <a:bodyPr>
            <a:normAutofit/>
          </a:bodyPr>
          <a:lstStyle/>
          <a:p>
            <a:pPr lvl="0"/>
            <a:r>
              <a:rPr lang="ru-RU" sz="3200" b="1" dirty="0">
                <a:solidFill>
                  <a:schemeClr val="tx1"/>
                </a:solidFill>
              </a:rPr>
              <a:t>девочке не принято говорить грубым голосом и употреблять грубые </a:t>
            </a:r>
            <a:r>
              <a:rPr lang="ru-RU" sz="3200" b="1" dirty="0" smtClean="0">
                <a:solidFill>
                  <a:schemeClr val="tx1"/>
                </a:solidFill>
              </a:rPr>
              <a:t>слова</a:t>
            </a:r>
            <a:endParaRPr lang="ru-RU" sz="3200" b="1" dirty="0">
              <a:solidFill>
                <a:schemeClr val="tx1"/>
              </a:solidFill>
            </a:endParaRPr>
          </a:p>
          <a:p>
            <a:pPr lvl="0"/>
            <a:r>
              <a:rPr lang="ru-RU" sz="3200" b="1" dirty="0">
                <a:solidFill>
                  <a:schemeClr val="tx1"/>
                </a:solidFill>
              </a:rPr>
              <a:t>она должна обращаться к другим по имени, </a:t>
            </a:r>
            <a:r>
              <a:rPr lang="ru-RU" sz="3200" b="1" dirty="0" smtClean="0">
                <a:solidFill>
                  <a:schemeClr val="tx1"/>
                </a:solidFill>
              </a:rPr>
              <a:t>уважительно</a:t>
            </a:r>
            <a:endParaRPr lang="ru-RU" sz="3200" b="1" dirty="0">
              <a:solidFill>
                <a:schemeClr val="tx1"/>
              </a:solidFill>
            </a:endParaRPr>
          </a:p>
          <a:p>
            <a:pPr lvl="0"/>
            <a:r>
              <a:rPr lang="ru-RU" sz="3200" b="1" dirty="0">
                <a:solidFill>
                  <a:schemeClr val="tx1"/>
                </a:solidFill>
              </a:rPr>
              <a:t>тех, кто ссорится,  нужно </a:t>
            </a:r>
            <a:r>
              <a:rPr lang="ru-RU" sz="3200" b="1" dirty="0" smtClean="0">
                <a:solidFill>
                  <a:schemeClr val="tx1"/>
                </a:solidFill>
              </a:rPr>
              <a:t>помирить</a:t>
            </a:r>
            <a:endParaRPr lang="ru-RU" sz="3200" b="1" dirty="0">
              <a:solidFill>
                <a:schemeClr val="tx1"/>
              </a:solidFill>
            </a:endParaRPr>
          </a:p>
          <a:p>
            <a:pPr lvl="0"/>
            <a:r>
              <a:rPr lang="ru-RU" sz="3200" b="1" dirty="0">
                <a:solidFill>
                  <a:schemeClr val="tx1"/>
                </a:solidFill>
              </a:rPr>
              <a:t>нужно помогать то­му, кто не умеет поддерживать красоту и      </a:t>
            </a:r>
            <a:r>
              <a:rPr lang="ru-RU" sz="3200" b="1" dirty="0" smtClean="0">
                <a:solidFill>
                  <a:schemeClr val="tx1"/>
                </a:solidFill>
              </a:rPr>
              <a:t>порядок </a:t>
            </a:r>
            <a:endParaRPr lang="ru-RU" sz="3200" b="1" dirty="0">
              <a:solidFill>
                <a:schemeClr val="tx1"/>
              </a:solidFill>
            </a:endParaRPr>
          </a:p>
          <a:p>
            <a:pPr lvl="0"/>
            <a:r>
              <a:rPr lang="ru-RU" sz="3200" b="1" dirty="0">
                <a:solidFill>
                  <a:schemeClr val="tx1"/>
                </a:solidFill>
              </a:rPr>
              <a:t>надо замечать, ка­кое настроение у тех, кто рядом с тобой и помогать тому, кому </a:t>
            </a:r>
            <a:r>
              <a:rPr lang="ru-RU" sz="3200" b="1" dirty="0" smtClean="0">
                <a:solidFill>
                  <a:schemeClr val="tx1"/>
                </a:solidFill>
              </a:rPr>
              <a:t>плохо</a:t>
            </a:r>
            <a:endParaRPr lang="ru-RU" sz="3200" b="1" dirty="0">
              <a:solidFill>
                <a:schemeClr val="tx1"/>
              </a:solidFill>
            </a:endParaRPr>
          </a:p>
          <a:p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Наталья\Desktop\фоны\female-bathroom-symbol-4-1024x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717032"/>
            <a:ext cx="165618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44" y="274638"/>
            <a:ext cx="9041856" cy="2074242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chemeClr val="tx1"/>
                </a:solidFill>
              </a:rPr>
              <a:t>Всячески </a:t>
            </a:r>
            <a:r>
              <a:rPr lang="ru-RU" sz="2400" i="1" dirty="0">
                <a:solidFill>
                  <a:schemeClr val="tx1"/>
                </a:solidFill>
              </a:rPr>
              <a:t>поощряйте  навыки рукоделия у девочек и умение мастерить у мальчиков, формируемые в семье. </a:t>
            </a:r>
            <a:br>
              <a:rPr lang="ru-RU" sz="2400" i="1" dirty="0">
                <a:solidFill>
                  <a:schemeClr val="tx1"/>
                </a:solidFill>
              </a:rPr>
            </a:br>
            <a:r>
              <a:rPr lang="ru-RU" sz="2400" i="1" dirty="0">
                <a:solidFill>
                  <a:schemeClr val="tx1"/>
                </a:solidFill>
              </a:rPr>
              <a:t>Устраивайте  небольшие персональные выставки  или просмотры работ детей, принесенных из дома</a:t>
            </a:r>
            <a:r>
              <a:rPr lang="ru-RU" sz="2000" i="1" dirty="0">
                <a:solidFill>
                  <a:schemeClr val="tx1"/>
                </a:solidFill>
              </a:rPr>
              <a:t>. </a:t>
            </a:r>
            <a:br>
              <a:rPr lang="ru-RU" sz="2000" i="1" dirty="0">
                <a:solidFill>
                  <a:schemeClr val="tx1"/>
                </a:solidFill>
              </a:rPr>
            </a:br>
            <a:r>
              <a:rPr lang="ru-RU" sz="2400" b="0" i="1" dirty="0">
                <a:solidFill>
                  <a:srgbClr val="800080"/>
                </a:solidFill>
              </a:rPr>
              <a:t> </a:t>
            </a:r>
            <a:br>
              <a:rPr lang="ru-RU" sz="2400" b="0" i="1" dirty="0">
                <a:solidFill>
                  <a:srgbClr val="800080"/>
                </a:solidFill>
              </a:rPr>
            </a:br>
            <a:endParaRPr lang="ru-RU" sz="2400" b="0" i="1" dirty="0">
              <a:solidFill>
                <a:srgbClr val="80008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85" y="1640703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4" y="2420888"/>
            <a:ext cx="2894166" cy="217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176067" cy="238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8" y="1640703"/>
            <a:ext cx="1847850" cy="246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" y="4735215"/>
            <a:ext cx="3276600" cy="204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6503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i="1" dirty="0">
                <a:solidFill>
                  <a:srgbClr val="FFFF00"/>
                </a:solidFill>
              </a:rPr>
              <a:t>Т</a:t>
            </a:r>
            <a:r>
              <a:rPr lang="ru-RU" sz="4800" i="1" dirty="0" smtClean="0">
                <a:solidFill>
                  <a:srgbClr val="FFFF00"/>
                </a:solidFill>
              </a:rPr>
              <a:t>емы </a:t>
            </a:r>
            <a:r>
              <a:rPr lang="ru-RU" sz="4800" i="1" dirty="0">
                <a:solidFill>
                  <a:srgbClr val="FFFF00"/>
                </a:solidFill>
              </a:rPr>
              <a:t>трудовых заданий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/>
                </a:solidFill>
                <a:ea typeface="Times New Roman"/>
                <a:cs typeface="Arial"/>
              </a:rPr>
              <a:t>1.ширмы для кукольного 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Arial"/>
              </a:rPr>
              <a:t>театра</a:t>
            </a: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endParaRPr lang="ru-RU" sz="3200" b="1" dirty="0" smtClean="0">
              <a:solidFill>
                <a:schemeClr val="tx1"/>
              </a:solidFill>
              <a:ea typeface="Times New Roman"/>
              <a:cs typeface="Arial"/>
            </a:endParaRP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Arial"/>
              </a:rPr>
              <a:t>2.изготовление 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Arial"/>
              </a:rPr>
              <a:t>из картона 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Arial"/>
              </a:rPr>
              <a:t>игрушки-забавы</a:t>
            </a: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/>
                </a:solidFill>
                <a:ea typeface="Times New Roman"/>
                <a:cs typeface="Arial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Arial"/>
              </a:rPr>
              <a:t>   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Arial"/>
              </a:rPr>
              <a:t>с подвижным креплением 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Arial"/>
              </a:rPr>
              <a:t>частей</a:t>
            </a: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endParaRPr lang="ru-RU" sz="3200" b="1" dirty="0" smtClean="0">
              <a:solidFill>
                <a:schemeClr val="tx1"/>
              </a:solidFill>
              <a:ea typeface="Times New Roman"/>
              <a:cs typeface="Arial"/>
            </a:endParaRP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  <a:cs typeface="Arial"/>
              </a:rPr>
              <a:t>3.</a:t>
            </a:r>
            <a:r>
              <a:rPr lang="ru-RU" sz="3200" b="1" dirty="0">
                <a:solidFill>
                  <a:schemeClr val="tx1"/>
                </a:solidFill>
              </a:rPr>
              <a:t> изготовление </a:t>
            </a:r>
            <a:r>
              <a:rPr lang="ru-RU" sz="3200" b="1" dirty="0" smtClean="0">
                <a:solidFill>
                  <a:schemeClr val="tx1"/>
                </a:solidFill>
              </a:rPr>
              <a:t>медалей  </a:t>
            </a:r>
            <a:r>
              <a:rPr lang="ru-RU" sz="3200" b="1" dirty="0">
                <a:solidFill>
                  <a:schemeClr val="tx1"/>
                </a:solidFill>
              </a:rPr>
              <a:t>за бла­городный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    поступок</a:t>
            </a: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endParaRPr lang="ru-RU" sz="3200" b="1" dirty="0" smtClean="0">
              <a:solidFill>
                <a:schemeClr val="tx1"/>
              </a:solidFill>
            </a:endParaRPr>
          </a:p>
          <a:p>
            <a:pPr marL="38100" marR="381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  <a:cs typeface="Courier New"/>
              </a:rPr>
              <a:t>4.</a:t>
            </a:r>
            <a:r>
              <a:rPr lang="ru-RU" sz="3200" b="1" i="1" dirty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хозяйственно- бытовой труд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Arial"/>
              </a:rPr>
              <a:t> </a:t>
            </a:r>
            <a:endParaRPr lang="ru-RU" sz="32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i="1" dirty="0">
                <a:solidFill>
                  <a:srgbClr val="FFFF00"/>
                </a:solidFill>
              </a:rPr>
              <a:t>И</a:t>
            </a:r>
            <a:r>
              <a:rPr lang="ru-RU" sz="4000" i="1" dirty="0" smtClean="0">
                <a:solidFill>
                  <a:srgbClr val="FFFF00"/>
                </a:solidFill>
              </a:rPr>
              <a:t>зготовление медалей  </a:t>
            </a:r>
            <a:br>
              <a:rPr lang="ru-RU" sz="4000" i="1" dirty="0" smtClean="0">
                <a:solidFill>
                  <a:srgbClr val="FFFF00"/>
                </a:solidFill>
              </a:rPr>
            </a:br>
            <a:r>
              <a:rPr lang="ru-RU" sz="4000" i="1" dirty="0" smtClean="0">
                <a:solidFill>
                  <a:srgbClr val="FFFF00"/>
                </a:solidFill>
              </a:rPr>
              <a:t>за </a:t>
            </a:r>
            <a:r>
              <a:rPr lang="ru-RU" sz="4000" i="1" dirty="0">
                <a:solidFill>
                  <a:srgbClr val="FFFF00"/>
                </a:solidFill>
              </a:rPr>
              <a:t>бла­городный поступок</a:t>
            </a:r>
          </a:p>
        </p:txBody>
      </p:sp>
      <p:pic>
        <p:nvPicPr>
          <p:cNvPr id="11266" name="Picture 2" descr="D:\Общая папка\5 апреля 2016 6 семинар\фото\1380796060_medal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8041"/>
            <a:ext cx="3939564" cy="3124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8" name="Picture 2" descr="C:\Users\Наталья\Desktop\6 семинар 2016г\фото\70 лет побе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36" y="1430948"/>
            <a:ext cx="4011840" cy="267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60735"/>
            <a:ext cx="2786063" cy="2089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2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 algn="ctr"/>
            <a:r>
              <a:rPr lang="ru-RU" i="1" dirty="0">
                <a:solidFill>
                  <a:srgbClr val="FFFF00"/>
                </a:solidFill>
              </a:rPr>
              <a:t>И</a:t>
            </a:r>
            <a:r>
              <a:rPr lang="ru-RU" i="1" dirty="0" smtClean="0">
                <a:solidFill>
                  <a:srgbClr val="FFFF00"/>
                </a:solidFill>
              </a:rPr>
              <a:t>зготовление медалей  за</a:t>
            </a:r>
            <a:br>
              <a:rPr lang="ru-RU" i="1" dirty="0" smtClean="0">
                <a:solidFill>
                  <a:srgbClr val="FFFF00"/>
                </a:solidFill>
              </a:rPr>
            </a:br>
            <a:r>
              <a:rPr lang="ru-RU" i="1" dirty="0" smtClean="0">
                <a:solidFill>
                  <a:srgbClr val="FFFF00"/>
                </a:solidFill>
              </a:rPr>
              <a:t> </a:t>
            </a:r>
            <a:r>
              <a:rPr lang="ru-RU" i="1" dirty="0">
                <a:solidFill>
                  <a:srgbClr val="FFFF00"/>
                </a:solidFill>
              </a:rPr>
              <a:t>бла­городный поступок</a:t>
            </a:r>
          </a:p>
        </p:txBody>
      </p:sp>
      <p:pic>
        <p:nvPicPr>
          <p:cNvPr id="12290" name="Picture 2" descr="D:\Общая папка\5 апреля 2016 6 семинар\фото\image_272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6" y="4090810"/>
            <a:ext cx="3580622" cy="268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 descr="D:\Общая папка\5 апреля 2016 6 семинар\фото\ruchki-parker-v-podarok-ekaterinburg-14105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3096"/>
            <a:ext cx="4021487" cy="254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2" name="Picture 2" descr="C:\Users\Наталья\Desktop\6 семинар 2016г\фото\XbsemTdwun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9"/>
          <a:stretch/>
        </p:blipFill>
        <p:spPr bwMode="auto">
          <a:xfrm>
            <a:off x="4716237" y="4010510"/>
            <a:ext cx="4103727" cy="2689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7" y="1441140"/>
            <a:ext cx="4547465" cy="2433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95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FFFF00"/>
                </a:solidFill>
              </a:rPr>
              <a:t>Дежурство  </a:t>
            </a:r>
            <a:r>
              <a:rPr lang="ru-RU" i="1" dirty="0">
                <a:solidFill>
                  <a:srgbClr val="FFFF00"/>
                </a:solidFill>
              </a:rPr>
              <a:t>в </a:t>
            </a:r>
            <a:r>
              <a:rPr lang="ru-RU" i="1" dirty="0" smtClean="0">
                <a:solidFill>
                  <a:srgbClr val="FFFF00"/>
                </a:solidFill>
              </a:rPr>
              <a:t>группе </a:t>
            </a:r>
            <a:br>
              <a:rPr lang="ru-RU" i="1" dirty="0" smtClean="0">
                <a:solidFill>
                  <a:srgbClr val="FFFF00"/>
                </a:solidFill>
              </a:rPr>
            </a:br>
            <a:r>
              <a:rPr lang="ru-RU" i="1" dirty="0" smtClean="0">
                <a:solidFill>
                  <a:srgbClr val="FFFF00"/>
                </a:solidFill>
              </a:rPr>
              <a:t>по </a:t>
            </a:r>
            <a:r>
              <a:rPr lang="ru-RU" i="1" dirty="0">
                <a:solidFill>
                  <a:srgbClr val="FFFF00"/>
                </a:solidFill>
              </a:rPr>
              <a:t>принципу </a:t>
            </a:r>
            <a:r>
              <a:rPr lang="ru-RU" i="1" dirty="0" err="1">
                <a:solidFill>
                  <a:srgbClr val="FFFF00"/>
                </a:solidFill>
              </a:rPr>
              <a:t>взаимодополнения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D:\Общая папка\5 апреля 2016 6 семинар\фото\1354005144_P105028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t="2947" r="5009"/>
          <a:stretch/>
        </p:blipFill>
        <p:spPr bwMode="auto">
          <a:xfrm>
            <a:off x="179512" y="1772816"/>
            <a:ext cx="4668253" cy="3686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D:\Общая папка\5 апреля 2016 6 семинар\фото\sm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91" y="1340768"/>
            <a:ext cx="345919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D:\Общая папка\5 апреля 2016 6 семинар\фото\eAgtLYrIw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89" y="3969916"/>
            <a:ext cx="3618506" cy="2713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26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FFFF00"/>
                </a:solidFill>
              </a:rPr>
              <a:t>Итоги совместной игры</a:t>
            </a:r>
            <a:endParaRPr lang="ru-RU" sz="44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507288" cy="5472608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</a:rPr>
              <a:t>Реализа­ции в интересной для детей обоего пола </a:t>
            </a:r>
            <a:r>
              <a:rPr lang="ru-RU" sz="2800" b="1" dirty="0" smtClean="0">
                <a:solidFill>
                  <a:schemeClr val="tx1"/>
                </a:solidFill>
              </a:rPr>
              <a:t>деятельности</a:t>
            </a:r>
            <a:endParaRPr lang="ru-RU" sz="2800" b="1" dirty="0">
              <a:solidFill>
                <a:schemeClr val="tx1"/>
              </a:solidFill>
            </a:endParaRPr>
          </a:p>
          <a:p>
            <a:pPr lvl="0"/>
            <a:r>
              <a:rPr lang="ru-RU" sz="2800" b="1" dirty="0" smtClean="0">
                <a:solidFill>
                  <a:schemeClr val="tx1"/>
                </a:solidFill>
              </a:rPr>
              <a:t>Формирование  </a:t>
            </a:r>
            <a:r>
              <a:rPr lang="ru-RU" sz="2800" b="1" dirty="0">
                <a:solidFill>
                  <a:schemeClr val="tx1"/>
                </a:solidFill>
              </a:rPr>
              <a:t>представления о положительных качествах мужественности и </a:t>
            </a:r>
            <a:r>
              <a:rPr lang="ru-RU" sz="2800" b="1" dirty="0" smtClean="0">
                <a:solidFill>
                  <a:schemeClr val="tx1"/>
                </a:solidFill>
              </a:rPr>
              <a:t>женственности </a:t>
            </a:r>
          </a:p>
          <a:p>
            <a:pPr lvl="0"/>
            <a:r>
              <a:rPr lang="ru-RU" sz="2800" b="1" dirty="0" smtClean="0">
                <a:solidFill>
                  <a:schemeClr val="tx1"/>
                </a:solidFill>
              </a:rPr>
              <a:t>Суще­ственное  улучшение  </a:t>
            </a:r>
            <a:r>
              <a:rPr lang="ru-RU" sz="2800" b="1" dirty="0">
                <a:solidFill>
                  <a:schemeClr val="tx1"/>
                </a:solidFill>
              </a:rPr>
              <a:t>реальных </a:t>
            </a:r>
            <a:r>
              <a:rPr lang="ru-RU" sz="2800" b="1" dirty="0" smtClean="0">
                <a:solidFill>
                  <a:schemeClr val="tx1"/>
                </a:solidFill>
              </a:rPr>
              <a:t>взаимоотношений</a:t>
            </a:r>
            <a:endParaRPr lang="ru-RU" sz="2800" b="1" dirty="0">
              <a:solidFill>
                <a:schemeClr val="tx1"/>
              </a:solidFill>
            </a:endParaRPr>
          </a:p>
          <a:p>
            <a:pPr lvl="0"/>
            <a:r>
              <a:rPr lang="ru-RU" sz="2800" b="1" dirty="0" smtClean="0">
                <a:solidFill>
                  <a:schemeClr val="tx1"/>
                </a:solidFill>
              </a:rPr>
              <a:t>Преодоление </a:t>
            </a:r>
            <a:r>
              <a:rPr lang="ru-RU" sz="2800" b="1" dirty="0">
                <a:solidFill>
                  <a:schemeClr val="tx1"/>
                </a:solidFill>
              </a:rPr>
              <a:t>разобщенности детей разного </a:t>
            </a:r>
            <a:r>
              <a:rPr lang="ru-RU" sz="2800" b="1" dirty="0" smtClean="0">
                <a:solidFill>
                  <a:schemeClr val="tx1"/>
                </a:solidFill>
              </a:rPr>
              <a:t>пола  </a:t>
            </a:r>
            <a:endParaRPr lang="ru-RU" sz="2800" b="1" dirty="0">
              <a:solidFill>
                <a:schemeClr val="tx1"/>
              </a:solidFill>
            </a:endParaRPr>
          </a:p>
          <a:p>
            <a:pPr lvl="0"/>
            <a:r>
              <a:rPr lang="ru-RU" sz="2800" b="1" dirty="0" smtClean="0">
                <a:solidFill>
                  <a:schemeClr val="tx1"/>
                </a:solidFill>
              </a:rPr>
              <a:t>Повышение </a:t>
            </a:r>
            <a:r>
              <a:rPr lang="ru-RU" sz="2800" b="1" dirty="0">
                <a:solidFill>
                  <a:schemeClr val="tx1"/>
                </a:solidFill>
              </a:rPr>
              <a:t>уровня игро­вой и трудовой </a:t>
            </a:r>
            <a:r>
              <a:rPr lang="ru-RU" sz="2800" b="1" dirty="0" smtClean="0">
                <a:solidFill>
                  <a:schemeClr val="tx1"/>
                </a:solidFill>
              </a:rPr>
              <a:t>деятельности 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 Положительное отношение ребёнка к своему полу, гордость за принадлежность к нему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05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Архетипы мальчиков и девочек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>
            <a:noAutofit/>
          </a:bodyPr>
          <a:lstStyle/>
          <a:p>
            <a:pPr marL="0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1"/>
                </a:solidFill>
                <a:ea typeface="Times New Roman"/>
                <a:cs typeface="Arial"/>
              </a:rPr>
              <a:t> </a:t>
            </a: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У </a:t>
            </a:r>
            <a:r>
              <a:rPr lang="ru-RU" sz="2000" b="1" dirty="0">
                <a:solidFill>
                  <a:srgbClr val="FFFF00"/>
                </a:solidFill>
                <a:ea typeface="Times New Roman"/>
                <a:cs typeface="Arial"/>
              </a:rPr>
              <a:t>мальчиков</a:t>
            </a: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ea typeface="Times New Roman"/>
                <a:cs typeface="Arial"/>
              </a:rPr>
              <a:t>: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свободы и </a:t>
            </a:r>
            <a:r>
              <a:rPr lang="ru-RU" sz="2000" b="1" dirty="0" smtClean="0">
                <a:solidFill>
                  <a:schemeClr val="tx1"/>
                </a:solidFill>
                <a:ea typeface="Times New Roman"/>
                <a:cs typeface="Arial"/>
              </a:rPr>
              <a:t>путешествий </a:t>
            </a: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(ветер, окно, горы, мосты, горизонт, космические полеты, машины, самолеты, ракеты, велосипеды, корабли и т.п.);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врага: драконы, роботы, монстры, змеи;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силы и борьбы: меч, копье, лук, стрелы, крепость и т.п.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победы: флаг, горн, колокол, крики "ура".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0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У </a:t>
            </a:r>
            <a:r>
              <a:rPr lang="ru-RU" sz="2000" b="1" dirty="0">
                <a:solidFill>
                  <a:srgbClr val="FFFF00"/>
                </a:solidFill>
                <a:ea typeface="Times New Roman"/>
                <a:cs typeface="Arial"/>
              </a:rPr>
              <a:t>девочек</a:t>
            </a:r>
            <a:r>
              <a:rPr lang="ru-RU" sz="2000" b="1" dirty="0">
                <a:solidFill>
                  <a:srgbClr val="7030A0"/>
                </a:solidFill>
                <a:ea typeface="Times New Roman"/>
                <a:cs typeface="Arial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ea typeface="Times New Roman"/>
                <a:cs typeface="Arial"/>
              </a:rPr>
              <a:t>: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материнства: куклы, невесты, детские кроватки или коляски;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женственности, изящества, легкости, нежности: воздушные шарики, птички, принцессы;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очага и домашнего уюта: дом, стол, занавески, посуда;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достатка в доме: ягоды, фрукты, овощи, грибы;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pPr marL="352425" marR="25400" indent="0">
              <a:lnSpc>
                <a:spcPts val="233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Times New Roman"/>
                <a:cs typeface="Arial"/>
              </a:rPr>
              <a:t>- символы женской красоты: цветы, яркие губы, глаза, шляпа. 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  <a:cs typeface="Courier New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246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Студия танца</a:t>
            </a:r>
            <a:endParaRPr lang="ru-RU" sz="40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320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25076"/>
            <a:ext cx="3851920" cy="256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Наталья\Desktop\Фото\фото к здоровью\IMG_1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7" y="2518955"/>
            <a:ext cx="3378206" cy="2252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9006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аталья\Desktop\Фото\сборная ТМихайловна\IMG_4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1730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6" y="3573016"/>
            <a:ext cx="4152207" cy="311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Наталья\Desktop\Фото\сборная ТМихайловна\IMG_3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139951" cy="3104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3793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97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Методические приемы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83264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выборе упражнений </a:t>
            </a:r>
          </a:p>
          <a:p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продолжительности выполнения упражнения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девочки прыгают 1 минуту, мальчики – 1,5)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дозировке упражнения 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девочки делают упражнение 5 раз, мальчики 10)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выборе оборудования (девочкам ленты, цветы, колокольчики, </a:t>
            </a:r>
          </a:p>
          <a:p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мальчикам – трость, гантели, мячи, маракасы …)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ориентировке в пространстве (для мальчиков характерно дальнее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зрение, для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девочек –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ближнее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требованиях к качеству исполнения упражнений (от мальчиков требуется больше ритмичности, четкости, затраты дополнительных усилий , от девочек – пластичности, грациозности. выразительности)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акцентах на постановку и сюжет танца ( есть мужские и женские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танцы)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наглядном материале ( мальчики умеют хорошо читать рисунок танца по схемам, девочки по картинкам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подборе музыкального  сопровождения, свойственного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архетипу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лексических  формах вопросов, обращений 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267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талья\Desktop\Фото\сборная ТМихайловна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60363" cy="3795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Наталья\Desktop\Фото\сборная ТМихайловна\IMG_97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5"/>
          <a:stretch/>
        </p:blipFill>
        <p:spPr bwMode="auto">
          <a:xfrm>
            <a:off x="4339166" y="3645024"/>
            <a:ext cx="480522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3922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талья\Desktop\Фото\В костюмах\IMG_0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40560" cy="336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88" y="3146283"/>
            <a:ext cx="5326688" cy="355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2790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406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музыкальные занятия</a:t>
            </a:r>
            <a:endParaRPr lang="ru-RU" sz="48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16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Цель «Хорового пения» заключается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постижении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навыков сольного и коллективного пения, формировании основ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гармоничного и духовно-нравственного развития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обучающихся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через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приобщение к хоровой музыкальной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культуре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3108960" cy="174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208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Общая папка\защита ООП  3.03.2016\фото к ООП\IMG_14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4553"/>
          <a:stretch/>
        </p:blipFill>
        <p:spPr bwMode="auto">
          <a:xfrm>
            <a:off x="4860031" y="3645024"/>
            <a:ext cx="3898564" cy="2899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6358" r="3785" b="6968"/>
          <a:stretch/>
        </p:blipFill>
        <p:spPr bwMode="auto">
          <a:xfrm>
            <a:off x="216948" y="432193"/>
            <a:ext cx="4299835" cy="293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Users\Наталья\Desktop\Фото\фото с детьми\выступление вокальной  группы\DSC024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/>
          <a:stretch/>
        </p:blipFill>
        <p:spPr bwMode="auto">
          <a:xfrm>
            <a:off x="216947" y="3645024"/>
            <a:ext cx="42998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Наталья\Desktop\Фото\фото с детьми\выступление вокальной  группы\DSC024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4575" r="6810"/>
          <a:stretch/>
        </p:blipFill>
        <p:spPr bwMode="auto">
          <a:xfrm>
            <a:off x="4860031" y="432192"/>
            <a:ext cx="3915001" cy="293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4991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61206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етский </a:t>
            </a:r>
            <a:r>
              <a:rPr lang="ru-RU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театр” </a:t>
            </a:r>
            <a:endParaRPr lang="ru-RU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позволяет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сформировать </a:t>
            </a:r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дружный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творческий </a:t>
            </a:r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коллектив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b="1" dirty="0" smtClean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Главная </a:t>
            </a:r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задача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коллектива – художественно-эстетическое воспитание его участников, создание атмосферы радости детского творчества,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сотрудничества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38914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528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Наталья\Desktop\Фото\сборная ТМихайловна\IMG_0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5" y="3556173"/>
            <a:ext cx="4593113" cy="3174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Наталья\Desktop\Фото\сборная ТМихайловна\IMG_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60851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Наталья\Desktop\Фото\сборная ТМихайловна\много всего 3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r="17891"/>
          <a:stretch/>
        </p:blipFill>
        <p:spPr bwMode="auto">
          <a:xfrm>
            <a:off x="5364088" y="1918892"/>
            <a:ext cx="3435043" cy="3546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3955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Наталья\Desktop\Фото\В костюмах\IMG_0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58" y="3463289"/>
            <a:ext cx="4677563" cy="311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Наталья\Desktop\Фото\сборная ТМихайловна\IMG_9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86789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Наталья\Desktop\Фото\В костюмах\IMG_0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79" y="188640"/>
            <a:ext cx="4592540" cy="3061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535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91264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i="1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С</a:t>
            </a:r>
            <a:r>
              <a:rPr lang="ru-RU" sz="4400" i="1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южетно-ролевая </a:t>
            </a:r>
            <a:r>
              <a:rPr lang="ru-RU" sz="4400" i="1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игра 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" b="2542"/>
          <a:stretch/>
        </p:blipFill>
        <p:spPr bwMode="auto">
          <a:xfrm>
            <a:off x="179512" y="980727"/>
            <a:ext cx="8784976" cy="5805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48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Наталья\Desktop\Фото\сборная ТМихайловна\IMG_4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714"/>
            <a:ext cx="4176464" cy="306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58" y="332656"/>
            <a:ext cx="430863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C:\Users\Наталья\Desktop\Фото\В костюмах\IMG_0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5" y="3592352"/>
            <a:ext cx="4164269" cy="2932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Наталья\Desktop\Фото\сборная ТМихайловна\IMG_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59" y="3609020"/>
            <a:ext cx="4308636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7166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Фото\костюмы   2014\Костюмы 2014\IMG_0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39" y="3565511"/>
            <a:ext cx="4298687" cy="3002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Наталья\Desktop\Фото\костюмы   2014\Костюмы 2014\IMG_0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" y="247633"/>
            <a:ext cx="4508763" cy="300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Наталья\Desktop\Фото\костюмы   2014\Костюмы 2014\IMG_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39" y="247633"/>
            <a:ext cx="4298687" cy="300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\\Sysadmin\общая папка\Костюмы 2015-2016\IMG_7255+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" y="3565514"/>
            <a:ext cx="4542443" cy="300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7758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84"/>
            <a:ext cx="8219256" cy="151216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CC00"/>
                </a:solidFill>
              </a:rPr>
              <a:t/>
            </a:r>
            <a:br>
              <a:rPr lang="ru-RU" b="1" i="1" dirty="0" smtClean="0">
                <a:solidFill>
                  <a:srgbClr val="FFCC00"/>
                </a:solidFill>
              </a:rPr>
            </a:br>
            <a:r>
              <a:rPr lang="ru-RU" i="1" dirty="0">
                <a:solidFill>
                  <a:srgbClr val="FFCC00"/>
                </a:solidFill>
              </a:rPr>
              <a:t/>
            </a:r>
            <a:br>
              <a:rPr lang="ru-RU" i="1" dirty="0">
                <a:solidFill>
                  <a:srgbClr val="FFCC00"/>
                </a:solidFill>
              </a:rPr>
            </a:br>
            <a:r>
              <a:rPr lang="ru-RU" i="1" dirty="0" smtClean="0">
                <a:solidFill>
                  <a:srgbClr val="FFCC00"/>
                </a:solidFill>
              </a:rPr>
              <a:t/>
            </a:r>
            <a:br>
              <a:rPr lang="ru-RU" i="1" dirty="0" smtClean="0">
                <a:solidFill>
                  <a:srgbClr val="FFCC00"/>
                </a:solidFill>
              </a:rPr>
            </a:br>
            <a:r>
              <a:rPr lang="ru-RU" i="1" dirty="0">
                <a:solidFill>
                  <a:srgbClr val="FFCC00"/>
                </a:solidFill>
              </a:rPr>
              <a:t/>
            </a:r>
            <a:br>
              <a:rPr lang="ru-RU" i="1" dirty="0">
                <a:solidFill>
                  <a:srgbClr val="FFCC00"/>
                </a:solidFill>
              </a:rPr>
            </a:br>
            <a:r>
              <a:rPr lang="ru-RU" i="1" dirty="0" smtClean="0">
                <a:solidFill>
                  <a:srgbClr val="FFCC00"/>
                </a:solidFill>
              </a:rPr>
              <a:t/>
            </a:r>
            <a:br>
              <a:rPr lang="ru-RU" i="1" dirty="0" smtClean="0">
                <a:solidFill>
                  <a:srgbClr val="FFCC00"/>
                </a:solidFill>
              </a:rPr>
            </a:br>
            <a:r>
              <a:rPr lang="ru-RU" b="1" i="1" dirty="0" smtClean="0">
                <a:solidFill>
                  <a:srgbClr val="FFCC00"/>
                </a:solidFill>
              </a:rPr>
              <a:t> </a:t>
            </a:r>
            <a:r>
              <a:rPr lang="ru-RU" b="1" i="1" dirty="0">
                <a:solidFill>
                  <a:srgbClr val="FFCC00"/>
                </a:solidFill>
              </a:rPr>
              <a:t/>
            </a:r>
            <a:br>
              <a:rPr lang="ru-RU" b="1" i="1" dirty="0">
                <a:solidFill>
                  <a:srgbClr val="FFCC00"/>
                </a:solidFill>
              </a:rPr>
            </a:br>
            <a:endParaRPr lang="ru-RU" b="1" i="1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52866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500" b="1" i="1" dirty="0" smtClean="0">
                <a:solidFill>
                  <a:schemeClr val="bg1"/>
                </a:solidFill>
              </a:rPr>
              <a:t> </a:t>
            </a:r>
            <a:r>
              <a:rPr lang="ru-RU" sz="4800" i="1" dirty="0" smtClean="0">
                <a:solidFill>
                  <a:srgbClr val="FFFF00"/>
                </a:solidFill>
              </a:rPr>
              <a:t>Изостудия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800" b="1" i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ea typeface="Calibri"/>
              </a:rPr>
              <a:t>Рисование способствует половой самоидентификации, управляет эмоционально-смысловым поведением ребенка и помогает ему освободиться от возможных последствий психотравмирующих ситуаций.</a:t>
            </a:r>
            <a:endParaRPr lang="ru-RU" sz="2000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73016"/>
            <a:ext cx="2316162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5888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</a:rPr>
              <a:t>Как рисуют девочки  и мальчики?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255165"/>
              </p:ext>
            </p:extLst>
          </p:nvPr>
        </p:nvGraphicFramePr>
        <p:xfrm>
          <a:off x="107504" y="908720"/>
          <a:ext cx="8928991" cy="5865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1588"/>
                <a:gridCol w="3164167"/>
                <a:gridCol w="4183236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девочки</a:t>
                      </a:r>
                      <a:endParaRPr lang="ru-RU" sz="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мальчики</a:t>
                      </a:r>
                      <a:endParaRPr lang="ru-RU" sz="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</a:tr>
              <a:tr h="11952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Тематика (идеи и фантазии)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Более уверенно выбирают тему и сюжет; чаще рисуют цветы, деревья, бабочек, животных, людей, сказочных персонажей.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Использование архетипов девочек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Колеблются, сомневаются при выборе темы, придумывают необычные сюжеты (подводный мир, город будущего, замки, дворцы), любят изображать технику, архитектурные сооружения, космические объекты.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Использование архетипов </a:t>
                      </a:r>
                      <a:r>
                        <a:rPr lang="ru-RU" sz="1800" i="1" dirty="0" smtClean="0">
                          <a:effectLst/>
                        </a:rPr>
                        <a:t>мальчиков</a:t>
                      </a:r>
                      <a:endParaRPr lang="ru-RU" sz="1800" i="1" dirty="0">
                        <a:effectLst/>
                      </a:endParaRPr>
                    </a:p>
                  </a:txBody>
                  <a:tcPr marL="21394" marR="21394" marT="0" marB="0"/>
                </a:tc>
              </a:tr>
              <a:tr h="14152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Детализация рисунка, прорисовка, техника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Большое значение придают украшательству, прорисовке деталей.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i="1" dirty="0">
                          <a:effectLst/>
                        </a:rPr>
                        <a:t>Проводим индивидуальную словесную работу</a:t>
                      </a:r>
                      <a:r>
                        <a:rPr lang="ru-RU" sz="1800" i="1" dirty="0" smtClean="0">
                          <a:effectLst/>
                        </a:rPr>
                        <a:t>.</a:t>
                      </a:r>
                      <a:r>
                        <a:rPr lang="ru-RU" sz="1800" i="1" dirty="0">
                          <a:effectLst/>
                        </a:rPr>
                        <a:t>	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Чаще в их работах присутствуют крупные объекты, линии чёткие, прямые, толстые.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</a:tr>
              <a:tr h="1109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Чувство цвета, разнообразие цветовой гаммы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Используют всю предложенную цветовую гамму, пытаются получить новые цвета, предпочитают яркие, сочные оттенки, как правило, заполняют цветом весь </a:t>
                      </a:r>
                      <a:r>
                        <a:rPr lang="ru-RU" sz="1800" dirty="0" smtClean="0">
                          <a:effectLst/>
                        </a:rPr>
                        <a:t>лис</a:t>
                      </a:r>
                      <a:r>
                        <a:rPr lang="ru-RU" sz="1800" dirty="0">
                          <a:effectLst/>
                        </a:rPr>
                        <a:t>	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Предлагать широкий спектр цветовой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Ограничиваются несколькими цветами, чаще выбирают тёмную цветовую гамму, заполняют лист цветом частично, цветовыми пятнами.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Выделять мазками или штрихами (в зависимости от художественного материала) цветовую гамму будущего рисунка.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913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FF00"/>
                </a:solidFill>
              </a:rPr>
              <a:t>Как рисуют </a:t>
            </a:r>
            <a:r>
              <a:rPr lang="ru-RU" sz="4000" b="1" i="1" dirty="0" smtClean="0">
                <a:solidFill>
                  <a:srgbClr val="FFFF00"/>
                </a:solidFill>
              </a:rPr>
              <a:t>девочки и мальчики?</a:t>
            </a:r>
            <a:endParaRPr lang="ru-RU" sz="4000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944229"/>
              </p:ext>
            </p:extLst>
          </p:nvPr>
        </p:nvGraphicFramePr>
        <p:xfrm>
          <a:off x="0" y="1196752"/>
          <a:ext cx="9144000" cy="5500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5790"/>
                <a:gridCol w="3624283"/>
                <a:gridCol w="3923927"/>
              </a:tblGrid>
              <a:tr h="213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Композиция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Чаще создают многопредметные,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много объектные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работы, соблюдают пропорции.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Чтобы девочки не увлеклись, предлагаем отразить задуманный сюжет на листе, обозначив объекты и предметы с помощью геометрических фигур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Предпочитают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малопредметные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малообъектные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композиции, не совсем точно ориентируются на листе бумаги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Для этого  обращаем внимание на схему, предлагающую последовательность выполнения рисунка.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05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Продуктивность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(темп, умение самостоятельно закончить работу)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Быстрее и увереннее в своих действиях, завершают работу самостоятельно.	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</a:rPr>
                        <a:t>Особенность девочек обязательно закончить работу, не смотря на то, что занятие закончилось..</a:t>
                      </a:r>
                      <a:endParaRPr lang="ru-RU" sz="1800" b="1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Часто незаконченную работу считают уже завершённой, медленны, </a:t>
                      </a:r>
                      <a:r>
                        <a:rPr lang="ru-RU" sz="1800" b="1" dirty="0" err="1" smtClean="0">
                          <a:effectLst/>
                        </a:rPr>
                        <a:t>неуверенны</a:t>
                      </a:r>
                      <a:r>
                        <a:rPr lang="ru-RU" sz="1800" b="1" dirty="0" smtClean="0">
                          <a:effectLst/>
                        </a:rPr>
                        <a:t> </a:t>
                      </a:r>
                      <a:r>
                        <a:rPr lang="ru-RU" sz="1800" b="1" dirty="0">
                          <a:effectLst/>
                        </a:rPr>
                        <a:t>в работе</a:t>
                      </a:r>
                      <a:r>
                        <a:rPr lang="ru-RU" sz="1800" b="1" dirty="0" smtClean="0">
                          <a:effectLst/>
                        </a:rPr>
                        <a:t>. Движения </a:t>
                      </a:r>
                      <a:r>
                        <a:rPr lang="ru-RU" sz="1800" b="1" dirty="0">
                          <a:effectLst/>
                        </a:rPr>
                        <a:t>кисти руки у мальчиков по своему развитию отстают от кисти девочек на 1,5 года.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</a:rPr>
                        <a:t>Необходимо </a:t>
                      </a:r>
                      <a:r>
                        <a:rPr lang="ru-RU" sz="1800" b="1" i="1" dirty="0">
                          <a:effectLst/>
                        </a:rPr>
                        <a:t>использовать тонкую кисть, даже при заполнении цветом крупных деталей, работать по «Художественным прописям».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</a:rPr>
                        <a:t>Конец занятия-окончание работы, даже если она не завершена</a:t>
                      </a:r>
                      <a:r>
                        <a:rPr lang="ru-RU" sz="1800" b="1" i="1" dirty="0" smtClean="0">
                          <a:effectLst/>
                        </a:rPr>
                        <a:t>.</a:t>
                      </a:r>
                      <a:endParaRPr lang="ru-RU" sz="1800" b="1" i="1" dirty="0">
                        <a:effectLst/>
                      </a:endParaRPr>
                    </a:p>
                  </a:txBody>
                  <a:tcPr marL="44084" marR="4408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757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FF00"/>
                </a:solidFill>
              </a:rPr>
              <a:t>Лексические формы для </a:t>
            </a:r>
            <a:r>
              <a:rPr lang="ru-RU" sz="4000" b="1" i="1" dirty="0" smtClean="0">
                <a:solidFill>
                  <a:srgbClr val="FFFF00"/>
                </a:solidFill>
              </a:rPr>
              <a:t>девочек</a:t>
            </a:r>
            <a:endParaRPr lang="ru-RU" sz="40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712968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Важно отношение значимых людей (педагогов и родите­лей) к их деятельности</a:t>
            </a:r>
            <a:r>
              <a:rPr lang="ru-RU" sz="2800" b="1" dirty="0" smtClean="0">
                <a:solidFill>
                  <a:schemeClr val="bg1"/>
                </a:solidFill>
              </a:rPr>
              <a:t>: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>
                <a:solidFill>
                  <a:schemeClr val="bg1"/>
                </a:solidFill>
              </a:rPr>
              <a:t>Умница, мне очень нравится то, что ты </a:t>
            </a:r>
            <a:r>
              <a:rPr lang="ru-RU" sz="2800" b="1" dirty="0" smtClean="0">
                <a:solidFill>
                  <a:schemeClr val="bg1"/>
                </a:solidFill>
              </a:rPr>
              <a:t>сделала</a:t>
            </a:r>
            <a:r>
              <a:rPr lang="ru-RU" sz="2800" b="1" dirty="0">
                <a:solidFill>
                  <a:schemeClr val="bg1"/>
                </a:solidFill>
              </a:rPr>
              <a:t>!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Удивительно</a:t>
            </a:r>
            <a:r>
              <a:rPr lang="ru-RU" sz="2800" b="1" dirty="0">
                <a:solidFill>
                  <a:schemeClr val="bg1"/>
                </a:solidFill>
              </a:rPr>
              <a:t>!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Великолепно!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Прекрасно</a:t>
            </a:r>
            <a:r>
              <a:rPr lang="ru-RU" sz="2800" b="1" dirty="0">
                <a:solidFill>
                  <a:schemeClr val="bg1"/>
                </a:solidFill>
              </a:rPr>
              <a:t>!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Грандиозно</a:t>
            </a:r>
            <a:r>
              <a:rPr lang="ru-RU" sz="2800" b="1" dirty="0">
                <a:solidFill>
                  <a:schemeClr val="bg1"/>
                </a:solidFill>
              </a:rPr>
              <a:t>!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Это </a:t>
            </a:r>
            <a:r>
              <a:rPr lang="ru-RU" sz="2800" b="1" dirty="0">
                <a:solidFill>
                  <a:schemeClr val="bg1"/>
                </a:solidFill>
              </a:rPr>
              <a:t>трога­ет меня до глубины души! </a:t>
            </a:r>
            <a:r>
              <a:rPr lang="ru-RU" sz="2800" b="1" dirty="0" smtClean="0">
                <a:solidFill>
                  <a:schemeClr val="bg1"/>
                </a:solidFill>
              </a:rPr>
              <a:t>  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Талантливо</a:t>
            </a:r>
            <a:r>
              <a:rPr lang="ru-RU" sz="2800" b="1" dirty="0">
                <a:solidFill>
                  <a:schemeClr val="bg1"/>
                </a:solidFill>
              </a:rPr>
              <a:t>. Потрясающе. Поразительно!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Неподражаемо</a:t>
            </a:r>
            <a:r>
              <a:rPr lang="ru-RU" sz="2800" b="1" dirty="0">
                <a:solidFill>
                  <a:schemeClr val="bg1"/>
                </a:solidFill>
              </a:rPr>
              <a:t>. Красота!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Ярко</a:t>
            </a:r>
            <a:r>
              <a:rPr lang="ru-RU" sz="2800" b="1" dirty="0">
                <a:solidFill>
                  <a:schemeClr val="bg1"/>
                </a:solidFill>
              </a:rPr>
              <a:t>, образно.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Очень </a:t>
            </a:r>
            <a:r>
              <a:rPr lang="ru-RU" sz="2800" b="1" dirty="0">
                <a:solidFill>
                  <a:schemeClr val="bg1"/>
                </a:solidFill>
              </a:rPr>
              <a:t>эффектно.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Работать </a:t>
            </a:r>
            <a:r>
              <a:rPr lang="ru-RU" sz="2800" b="1" dirty="0">
                <a:solidFill>
                  <a:schemeClr val="bg1"/>
                </a:solidFill>
              </a:rPr>
              <a:t>с тобой — просто радость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Наталья\Desktop\фоны\female-bathroom-symbol-4-1024x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13176"/>
            <a:ext cx="165618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755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FF00"/>
                </a:solidFill>
              </a:rPr>
              <a:t>Лексические формы для мальчиков </a:t>
            </a:r>
            <a:endParaRPr lang="ru-RU" sz="40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Важна оценка их действий. Значимыми для них будут следующие слова: </a:t>
            </a:r>
          </a:p>
          <a:p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chemeClr val="bg1"/>
                </a:solidFill>
              </a:rPr>
              <a:t>«Ты  </a:t>
            </a:r>
            <a:r>
              <a:rPr lang="ru-RU" b="1" dirty="0">
                <a:solidFill>
                  <a:schemeClr val="bg1"/>
                </a:solidFill>
              </a:rPr>
              <a:t>правильно (быстро, хорошо, отлично) сделал! </a:t>
            </a:r>
          </a:p>
          <a:p>
            <a:r>
              <a:rPr lang="ru-RU" b="1" dirty="0">
                <a:solidFill>
                  <a:schemeClr val="bg1"/>
                </a:solidFill>
              </a:rPr>
              <a:t>- Ска­зано здорово — просто и ясно! </a:t>
            </a:r>
          </a:p>
          <a:p>
            <a:r>
              <a:rPr lang="ru-RU" b="1" dirty="0">
                <a:solidFill>
                  <a:schemeClr val="bg1"/>
                </a:solidFill>
              </a:rPr>
              <a:t>- Остроумно! Замечательно! </a:t>
            </a:r>
          </a:p>
          <a:p>
            <a:r>
              <a:rPr lang="ru-RU" b="1" dirty="0">
                <a:solidFill>
                  <a:schemeClr val="bg1"/>
                </a:solidFill>
              </a:rPr>
              <a:t>- Ты на вер­ном пути. Здорово! </a:t>
            </a:r>
          </a:p>
          <a:p>
            <a:r>
              <a:rPr lang="ru-RU" b="1" dirty="0">
                <a:solidFill>
                  <a:schemeClr val="bg1"/>
                </a:solidFill>
              </a:rPr>
              <a:t>- Ты в этом разобрался. </a:t>
            </a:r>
          </a:p>
          <a:p>
            <a:r>
              <a:rPr lang="ru-RU" b="1" dirty="0">
                <a:solidFill>
                  <a:schemeClr val="bg1"/>
                </a:solidFill>
              </a:rPr>
              <a:t>- Мне очень важна твоя по­мощь. </a:t>
            </a:r>
          </a:p>
          <a:p>
            <a:r>
              <a:rPr lang="ru-RU" b="1" dirty="0">
                <a:solidFill>
                  <a:schemeClr val="bg1"/>
                </a:solidFill>
              </a:rPr>
              <a:t>- Я тобой горжусь! </a:t>
            </a:r>
          </a:p>
          <a:p>
            <a:r>
              <a:rPr lang="ru-RU" b="1" dirty="0">
                <a:solidFill>
                  <a:schemeClr val="bg1"/>
                </a:solidFill>
              </a:rPr>
              <a:t>- Тут мне без тебя не обойтись. </a:t>
            </a:r>
          </a:p>
          <a:p>
            <a:r>
              <a:rPr lang="ru-RU" b="1" dirty="0">
                <a:solidFill>
                  <a:schemeClr val="bg1"/>
                </a:solidFill>
              </a:rPr>
              <a:t>- Научи меня делать так же. </a:t>
            </a:r>
          </a:p>
          <a:p>
            <a:r>
              <a:rPr lang="ru-RU" b="1" dirty="0">
                <a:solidFill>
                  <a:schemeClr val="bg1"/>
                </a:solidFill>
              </a:rPr>
              <a:t>- С каждым днем у тебя получается все лучше и лучше. </a:t>
            </a:r>
          </a:p>
          <a:p>
            <a:r>
              <a:rPr lang="ru-RU" b="1" dirty="0">
                <a:solidFill>
                  <a:schemeClr val="bg1"/>
                </a:solidFill>
              </a:rPr>
              <a:t>- Я знала, что тебе это по силам. </a:t>
            </a:r>
          </a:p>
          <a:p>
            <a:r>
              <a:rPr lang="ru-RU" b="1" dirty="0">
                <a:solidFill>
                  <a:schemeClr val="bg1"/>
                </a:solidFill>
              </a:rPr>
              <a:t>- Я горжусь тем, что тебе это удалось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Наталья\Desktop\фоны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08920"/>
            <a:ext cx="1759843" cy="17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98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FFFF00"/>
                </a:solidFill>
              </a:rPr>
              <a:t>Роль литературных произведений</a:t>
            </a: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073427"/>
          </a:xfrm>
        </p:spPr>
        <p:txBody>
          <a:bodyPr>
            <a:normAutofit/>
          </a:bodyPr>
          <a:lstStyle/>
          <a:p>
            <a:r>
              <a:rPr lang="ru-RU" sz="2600" b="1" i="1" dirty="0">
                <a:solidFill>
                  <a:schemeClr val="tx1"/>
                </a:solidFill>
                <a:ea typeface="Times New Roman"/>
                <a:cs typeface="Courier New"/>
              </a:rPr>
              <a:t>привлекают действия и </a:t>
            </a:r>
            <a:r>
              <a:rPr lang="ru-RU" sz="2600" b="1" i="1" dirty="0" smtClean="0">
                <a:solidFill>
                  <a:schemeClr val="tx1"/>
                </a:solidFill>
                <a:ea typeface="Times New Roman"/>
                <a:cs typeface="Courier New"/>
              </a:rPr>
              <a:t>поступки героев, </a:t>
            </a:r>
          </a:p>
          <a:p>
            <a:r>
              <a:rPr lang="ru-RU" sz="2600" b="1" i="1" dirty="0" smtClean="0">
                <a:solidFill>
                  <a:schemeClr val="tx1"/>
                </a:solidFill>
                <a:ea typeface="Times New Roman"/>
                <a:cs typeface="Courier New"/>
              </a:rPr>
              <a:t>проникают </a:t>
            </a:r>
            <a:r>
              <a:rPr lang="ru-RU" sz="2600" b="1" i="1" dirty="0">
                <a:solidFill>
                  <a:schemeClr val="tx1"/>
                </a:solidFill>
                <a:ea typeface="Times New Roman"/>
                <a:cs typeface="Courier New"/>
              </a:rPr>
              <a:t>в переживания, чувства, мысли </a:t>
            </a:r>
            <a:r>
              <a:rPr lang="ru-RU" sz="2600" b="1" i="1" dirty="0" smtClean="0">
                <a:solidFill>
                  <a:schemeClr val="tx1"/>
                </a:solidFill>
                <a:ea typeface="Times New Roman"/>
                <a:cs typeface="Courier New"/>
              </a:rPr>
              <a:t>героев,</a:t>
            </a:r>
          </a:p>
          <a:p>
            <a:r>
              <a:rPr lang="ru-RU" sz="2600" b="1" i="1" dirty="0">
                <a:solidFill>
                  <a:schemeClr val="tx1"/>
                </a:solidFill>
                <a:ea typeface="Times New Roman"/>
                <a:cs typeface="Courier New"/>
              </a:rPr>
              <a:t>становятся доступны восприятию </a:t>
            </a:r>
            <a:r>
              <a:rPr lang="ru-RU" sz="2600" b="1" i="1" dirty="0" smtClean="0">
                <a:solidFill>
                  <a:schemeClr val="tx1"/>
                </a:solidFill>
                <a:ea typeface="Calibri"/>
                <a:cs typeface="Times New Roman"/>
              </a:rPr>
              <a:t>сложные характеры, </a:t>
            </a:r>
            <a:r>
              <a:rPr lang="ru-RU" sz="2600" b="1" i="1" dirty="0">
                <a:solidFill>
                  <a:schemeClr val="tx1"/>
                </a:solidFill>
                <a:ea typeface="Calibri"/>
                <a:cs typeface="Times New Roman"/>
              </a:rPr>
              <a:t>характеризующиеся проти­воречивыми поступками, нравственными переживаниями, сложными мотивами</a:t>
            </a:r>
            <a:r>
              <a:rPr lang="ru-RU" sz="2600" b="1" i="1" dirty="0" smtClean="0">
                <a:solidFill>
                  <a:schemeClr val="tx1"/>
                </a:solidFill>
                <a:ea typeface="Calibri"/>
                <a:cs typeface="Times New Roman"/>
              </a:rPr>
              <a:t>.</a:t>
            </a:r>
            <a:endParaRPr lang="ru-RU" sz="2600" b="1" i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55028"/>
            <a:ext cx="4286686" cy="2901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3493"/>
            <a:ext cx="4248472" cy="294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32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падает интерес к слушанию художественных произведений?</a:t>
            </a:r>
            <a:endParaRPr lang="ru-RU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1382612"/>
            <a:ext cx="8229600" cy="471338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ea typeface="Times New Roman"/>
                <a:cs typeface="Courier New"/>
              </a:rPr>
              <a:t>просмотром </a:t>
            </a:r>
            <a:r>
              <a:rPr lang="ru-RU" sz="2400" b="1" dirty="0" smtClean="0">
                <a:solidFill>
                  <a:schemeClr val="tx1"/>
                </a:solidFill>
                <a:ea typeface="Times New Roman"/>
                <a:cs typeface="Courier New"/>
              </a:rPr>
              <a:t>телепередач</a:t>
            </a:r>
          </a:p>
          <a:p>
            <a:r>
              <a:rPr lang="ru-RU" sz="2400" b="1" u="sng" dirty="0" smtClean="0">
                <a:solidFill>
                  <a:schemeClr val="tx1"/>
                </a:solidFill>
                <a:ea typeface="Times New Roman"/>
                <a:cs typeface="Courier New"/>
              </a:rPr>
              <a:t>усиливается </a:t>
            </a:r>
            <a:r>
              <a:rPr lang="ru-RU" sz="2400" b="1" u="sng" dirty="0">
                <a:solidFill>
                  <a:schemeClr val="tx1"/>
                </a:solidFill>
                <a:ea typeface="Times New Roman"/>
                <a:cs typeface="Courier New"/>
              </a:rPr>
              <a:t>влияние</a:t>
            </a:r>
            <a:r>
              <a:rPr lang="ru-RU" sz="2400" b="1" dirty="0">
                <a:solidFill>
                  <a:schemeClr val="tx1"/>
                </a:solidFill>
                <a:ea typeface="Times New Roman"/>
                <a:cs typeface="Courier New"/>
              </a:rPr>
              <a:t> на детей </a:t>
            </a:r>
            <a:r>
              <a:rPr lang="ru-RU" sz="2400" b="1" dirty="0" smtClean="0">
                <a:solidFill>
                  <a:schemeClr val="tx1"/>
                </a:solidFill>
                <a:ea typeface="Times New Roman"/>
                <a:cs typeface="Courier New"/>
              </a:rPr>
              <a:t>телеобразов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4" y="2348880"/>
            <a:ext cx="3935458" cy="2966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3"/>
            <a:ext cx="4560672" cy="320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7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922114"/>
          </a:xfrm>
        </p:spPr>
        <p:txBody>
          <a:bodyPr>
            <a:noAutofit/>
          </a:bodyPr>
          <a:lstStyle/>
          <a:p>
            <a:r>
              <a:rPr lang="ru-RU" sz="3200" i="1" u="sng" dirty="0" smtClean="0">
                <a:solidFill>
                  <a:srgbClr val="FFFF00"/>
                </a:solidFill>
              </a:rPr>
              <a:t>1 блок.</a:t>
            </a:r>
            <a:r>
              <a:rPr lang="ru-RU" sz="3200" i="1" dirty="0" smtClean="0">
                <a:solidFill>
                  <a:srgbClr val="FFFF00"/>
                </a:solidFill>
              </a:rPr>
              <a:t> </a:t>
            </a:r>
            <a:r>
              <a:rPr lang="ru-RU" sz="3200" i="1" dirty="0">
                <a:solidFill>
                  <a:srgbClr val="FFFF00"/>
                </a:solidFill>
                <a:cs typeface="Courier New"/>
              </a:rPr>
              <a:t>Т</a:t>
            </a:r>
            <a:r>
              <a:rPr lang="ru-RU" sz="3200" i="1" dirty="0" smtClean="0">
                <a:solidFill>
                  <a:srgbClr val="FFFF00"/>
                </a:solidFill>
                <a:ea typeface="Times New Roman"/>
                <a:cs typeface="Courier New"/>
              </a:rPr>
              <a:t>ематические циклы для мальчиков</a:t>
            </a:r>
            <a:endParaRPr lang="ru-RU" sz="32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3285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900" b="1" i="1" dirty="0">
                <a:solidFill>
                  <a:schemeClr val="tx1"/>
                </a:solidFill>
              </a:rPr>
              <a:t>А</a:t>
            </a:r>
            <a:r>
              <a:rPr lang="ru-RU" b="1" i="1" dirty="0">
                <a:solidFill>
                  <a:schemeClr val="tx1"/>
                </a:solidFill>
              </a:rPr>
              <a:t>.  </a:t>
            </a:r>
            <a:r>
              <a:rPr lang="ru-RU" sz="3900" b="1" i="1" dirty="0" smtClean="0">
                <a:solidFill>
                  <a:schemeClr val="tx1"/>
                </a:solidFill>
              </a:rPr>
              <a:t>Произведения</a:t>
            </a:r>
            <a:r>
              <a:rPr lang="ru-RU" sz="3900" b="1" i="1" dirty="0">
                <a:solidFill>
                  <a:schemeClr val="tx1"/>
                </a:solidFill>
              </a:rPr>
              <a:t>, раскрывающие качества му­жественности, присущие защитникам Отечества: смелость, стойкость, </a:t>
            </a:r>
            <a:r>
              <a:rPr lang="ru-RU" sz="3900" b="1" i="1" dirty="0" smtClean="0">
                <a:solidFill>
                  <a:schemeClr val="tx1"/>
                </a:solidFill>
              </a:rPr>
              <a:t>ответственность.</a:t>
            </a:r>
          </a:p>
          <a:p>
            <a:pPr marL="0" indent="0">
              <a:buNone/>
            </a:pPr>
            <a:endParaRPr lang="ru-RU" sz="39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chemeClr val="tx1"/>
                </a:solidFill>
              </a:rPr>
              <a:t>Б.  </a:t>
            </a:r>
            <a:r>
              <a:rPr lang="ru-RU" sz="3900" b="1" i="1" dirty="0" smtClean="0">
                <a:solidFill>
                  <a:schemeClr val="tx1"/>
                </a:solidFill>
              </a:rPr>
              <a:t>О </a:t>
            </a:r>
            <a:r>
              <a:rPr lang="ru-RU" sz="3900" b="1" i="1" dirty="0">
                <a:solidFill>
                  <a:schemeClr val="tx1"/>
                </a:solidFill>
              </a:rPr>
              <a:t>мужественных поступках в мирное время, но в необычных </a:t>
            </a:r>
            <a:r>
              <a:rPr lang="ru-RU" sz="3900" b="1" i="1" dirty="0" smtClean="0">
                <a:solidFill>
                  <a:schemeClr val="tx1"/>
                </a:solidFill>
              </a:rPr>
              <a:t>обстоятельствах.</a:t>
            </a:r>
          </a:p>
          <a:p>
            <a:pPr marL="0" indent="0">
              <a:buNone/>
            </a:pPr>
            <a:endParaRPr lang="ru-RU" sz="39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chemeClr val="tx1"/>
                </a:solidFill>
              </a:rPr>
              <a:t>В.  </a:t>
            </a:r>
            <a:r>
              <a:rPr lang="ru-RU" sz="3900" b="1" i="1" dirty="0" smtClean="0">
                <a:solidFill>
                  <a:schemeClr val="tx1"/>
                </a:solidFill>
              </a:rPr>
              <a:t>О мальчиках</a:t>
            </a:r>
            <a:r>
              <a:rPr lang="ru-RU" sz="3900" b="1" i="1" dirty="0">
                <a:solidFill>
                  <a:schemeClr val="tx1"/>
                </a:solidFill>
              </a:rPr>
              <a:t>, проявляющих муже­ственность.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D:\Общая папка\5 апреля 2016 6 семинар\фото\77b0af0b284c709dc7da6f68f1980fb4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579057" cy="4550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65" y="548680"/>
            <a:ext cx="3504693" cy="2631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569" y="3933056"/>
            <a:ext cx="477932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8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rgbClr val="FFFF00"/>
                </a:solidFill>
              </a:rPr>
              <a:t>А.  </a:t>
            </a:r>
            <a:r>
              <a:rPr lang="ru-RU" sz="2400" i="1" dirty="0" smtClean="0">
                <a:solidFill>
                  <a:srgbClr val="FFFF00"/>
                </a:solidFill>
              </a:rPr>
              <a:t>Произведения</a:t>
            </a:r>
            <a:r>
              <a:rPr lang="ru-RU" sz="2400" i="1" dirty="0">
                <a:solidFill>
                  <a:srgbClr val="FFFF00"/>
                </a:solidFill>
              </a:rPr>
              <a:t>, раскрывающие качества му­жественности, присущие защитникам Отечества: смелость, стойкость, </a:t>
            </a:r>
            <a:r>
              <a:rPr lang="ru-RU" sz="2400" i="1" dirty="0" smtClean="0">
                <a:solidFill>
                  <a:srgbClr val="FFFF00"/>
                </a:solidFill>
              </a:rPr>
              <a:t>ответственность.</a:t>
            </a:r>
            <a:endParaRPr lang="ru-RU" sz="24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0691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ea typeface="Times New Roman"/>
                <a:cs typeface="Courier New"/>
              </a:rPr>
              <a:t>Былины.</a:t>
            </a:r>
          </a:p>
          <a:p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И</a:t>
            </a:r>
            <a:r>
              <a:rPr lang="ru-RU" b="1" dirty="0" smtClean="0">
                <a:solidFill>
                  <a:schemeClr val="tx1"/>
                </a:solidFill>
                <a:ea typeface="Calibri"/>
                <a:cs typeface="Times New Roman"/>
              </a:rPr>
              <a:t>сторические 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рассказы о защитниках </a:t>
            </a:r>
            <a:r>
              <a:rPr lang="ru-RU" b="1" dirty="0" smtClean="0">
                <a:solidFill>
                  <a:schemeClr val="tx1"/>
                </a:solidFill>
                <a:ea typeface="Calibri"/>
                <a:cs typeface="Times New Roman"/>
              </a:rPr>
              <a:t>Отечества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.</a:t>
            </a:r>
            <a:endParaRPr lang="ru-RU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"</a:t>
            </a:r>
            <a:r>
              <a:rPr lang="ru-RU" b="1" dirty="0">
                <a:solidFill>
                  <a:schemeClr val="tx1"/>
                </a:solidFill>
              </a:rPr>
              <a:t>Богатырская застава", </a:t>
            </a:r>
            <a:r>
              <a:rPr lang="ru-RU" b="1" dirty="0" smtClean="0">
                <a:solidFill>
                  <a:schemeClr val="tx1"/>
                </a:solidFill>
              </a:rPr>
              <a:t>(текст </a:t>
            </a:r>
            <a:r>
              <a:rPr lang="ru-RU" b="1" dirty="0" err="1">
                <a:solidFill>
                  <a:schemeClr val="tx1"/>
                </a:solidFill>
              </a:rPr>
              <a:t>В.И.Калиты</a:t>
            </a:r>
            <a:r>
              <a:rPr lang="ru-RU" b="1" dirty="0">
                <a:solidFill>
                  <a:schemeClr val="tx1"/>
                </a:solidFill>
              </a:rPr>
              <a:t>),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"</a:t>
            </a:r>
            <a:r>
              <a:rPr lang="ru-RU" b="1" dirty="0">
                <a:solidFill>
                  <a:schemeClr val="tx1"/>
                </a:solidFill>
              </a:rPr>
              <a:t>Рассказы о Суворове и русских солдатах" </a:t>
            </a:r>
            <a:r>
              <a:rPr lang="ru-RU" b="1" dirty="0" err="1">
                <a:solidFill>
                  <a:schemeClr val="tx1"/>
                </a:solidFill>
              </a:rPr>
              <a:t>С.П.Алексеева</a:t>
            </a:r>
            <a:r>
              <a:rPr lang="ru-RU" b="1" dirty="0">
                <a:solidFill>
                  <a:schemeClr val="tx1"/>
                </a:solidFill>
              </a:rPr>
              <a:t> 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"</a:t>
            </a:r>
            <a:r>
              <a:rPr lang="ru-RU" b="1" dirty="0">
                <a:solidFill>
                  <a:schemeClr val="tx1"/>
                </a:solidFill>
              </a:rPr>
              <a:t>Истории России для детей" </a:t>
            </a:r>
            <a:r>
              <a:rPr lang="ru-RU" b="1" dirty="0" err="1">
                <a:solidFill>
                  <a:schemeClr val="tx1"/>
                </a:solidFill>
              </a:rPr>
              <a:t>А.О.Ишимовой</a:t>
            </a:r>
            <a:r>
              <a:rPr lang="ru-RU" b="1" dirty="0">
                <a:solidFill>
                  <a:schemeClr val="tx1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</a:t>
            </a:r>
            <a:r>
              <a:rPr lang="ru-RU" b="1" dirty="0">
                <a:solidFill>
                  <a:schemeClr val="tx1"/>
                </a:solidFill>
              </a:rPr>
              <a:t>рассказы </a:t>
            </a:r>
            <a:r>
              <a:rPr lang="ru-RU" b="1" dirty="0" err="1">
                <a:solidFill>
                  <a:schemeClr val="tx1"/>
                </a:solidFill>
              </a:rPr>
              <a:t>Л.А.Кассиля</a:t>
            </a:r>
            <a:r>
              <a:rPr lang="ru-RU" b="1" dirty="0">
                <a:solidFill>
                  <a:schemeClr val="tx1"/>
                </a:solidFill>
              </a:rPr>
              <a:t> "Твои защитники".</a:t>
            </a:r>
          </a:p>
          <a:p>
            <a:endParaRPr lang="ru-RU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8100" marR="38100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ea typeface="Times New Roman"/>
                <a:cs typeface="Courier New"/>
              </a:rPr>
              <a:t>Качества:</a:t>
            </a:r>
            <a:r>
              <a:rPr lang="ru-RU" b="1" i="1" dirty="0" smtClean="0">
                <a:solidFill>
                  <a:schemeClr val="tx1"/>
                </a:solidFill>
                <a:ea typeface="Times New Roman"/>
                <a:cs typeface="Courier New"/>
              </a:rPr>
              <a:t> </a:t>
            </a:r>
            <a:r>
              <a:rPr lang="ru-RU" b="1" i="1" dirty="0">
                <a:solidFill>
                  <a:schemeClr val="tx1"/>
                </a:solidFill>
                <a:ea typeface="Calibri"/>
                <a:cs typeface="Times New Roman"/>
              </a:rPr>
              <a:t>применяют силу только для защиты слабых;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ea typeface="Calibri"/>
                <a:cs typeface="Times New Roman"/>
              </a:rPr>
              <a:t>мужество</a:t>
            </a:r>
            <a:r>
              <a:rPr lang="ru-RU" b="1" i="1" dirty="0">
                <a:solidFill>
                  <a:schemeClr val="tx1"/>
                </a:solidFill>
                <a:ea typeface="Calibri"/>
                <a:cs typeface="Times New Roman"/>
              </a:rPr>
              <a:t>, сме­лость, терпеливо преодолевают трудности,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и при этом скромны и ве­ликодушны даже к побежденным врагам.</a:t>
            </a:r>
            <a:endParaRPr lang="ru-RU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endParaRPr lang="ru-RU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  <a:p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8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354162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FFFF00"/>
                </a:solidFill>
              </a:rPr>
              <a:t>Б.  О мужественных поступках в мирное время, но в необычных </a:t>
            </a:r>
            <a:r>
              <a:rPr lang="ru-RU" sz="3200" i="1" dirty="0" smtClean="0">
                <a:solidFill>
                  <a:srgbClr val="FFFF00"/>
                </a:solidFill>
              </a:rPr>
              <a:t>обстоятельствах</a:t>
            </a:r>
            <a:r>
              <a:rPr lang="ru-RU" sz="3200" dirty="0" smtClean="0">
                <a:solidFill>
                  <a:srgbClr val="FFFF00"/>
                </a:solidFill>
              </a:rPr>
              <a:t>.</a:t>
            </a: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25658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рассказы в стихах </a:t>
            </a:r>
            <a:r>
              <a:rPr lang="ru-RU" sz="2800" b="1" dirty="0" err="1" smtClean="0">
                <a:solidFill>
                  <a:schemeClr val="tx1"/>
                </a:solidFill>
              </a:rPr>
              <a:t>С.Я.Маршака</a:t>
            </a:r>
            <a:r>
              <a:rPr lang="ru-RU" sz="2800" b="1" dirty="0" smtClean="0">
                <a:solidFill>
                  <a:schemeClr val="tx1"/>
                </a:solidFill>
              </a:rPr>
              <a:t> "</a:t>
            </a:r>
            <a:r>
              <a:rPr lang="ru-RU" sz="2800" b="1" dirty="0">
                <a:solidFill>
                  <a:schemeClr val="tx1"/>
                </a:solidFill>
              </a:rPr>
              <a:t>Пожар", "Рассказ о неизвестном герое", </a:t>
            </a:r>
          </a:p>
          <a:p>
            <a:r>
              <a:rPr lang="ru-RU" sz="2800" b="1" dirty="0" err="1">
                <a:solidFill>
                  <a:schemeClr val="tx1"/>
                </a:solidFill>
              </a:rPr>
              <a:t>Б.П.Житкова"Почта</a:t>
            </a:r>
            <a:r>
              <a:rPr lang="ru-RU" sz="2800" b="1" dirty="0">
                <a:solidFill>
                  <a:schemeClr val="tx1"/>
                </a:solidFill>
              </a:rPr>
              <a:t>", "Храбрость" (отрывок) , </a:t>
            </a:r>
            <a:r>
              <a:rPr lang="ru-RU" sz="2800" b="1" dirty="0" smtClean="0">
                <a:solidFill>
                  <a:schemeClr val="tx1"/>
                </a:solidFill>
              </a:rPr>
              <a:t>приключенческие </a:t>
            </a:r>
            <a:r>
              <a:rPr lang="ru-RU" sz="2800" b="1" dirty="0">
                <a:solidFill>
                  <a:schemeClr val="tx1"/>
                </a:solidFill>
              </a:rPr>
              <a:t>сказки "Айболит" </a:t>
            </a:r>
            <a:r>
              <a:rPr lang="ru-RU" sz="2800" b="1" dirty="0" err="1">
                <a:solidFill>
                  <a:schemeClr val="tx1"/>
                </a:solidFill>
              </a:rPr>
              <a:t>К.И.Чуковского</a:t>
            </a:r>
            <a:r>
              <a:rPr lang="ru-RU" sz="2800" b="1" dirty="0">
                <a:solidFill>
                  <a:schemeClr val="tx1"/>
                </a:solidFill>
              </a:rPr>
              <a:t>,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"Золотой ключик" </a:t>
            </a:r>
            <a:r>
              <a:rPr lang="ru-RU" sz="2800" b="1" dirty="0" err="1">
                <a:solidFill>
                  <a:schemeClr val="tx1"/>
                </a:solidFill>
              </a:rPr>
              <a:t>А.Толстого</a:t>
            </a:r>
            <a:r>
              <a:rPr lang="ru-RU" sz="2800" b="1" dirty="0" smtClean="0">
                <a:solidFill>
                  <a:schemeClr val="tx1"/>
                </a:solidFill>
              </a:rPr>
              <a:t>.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Обращать  </a:t>
            </a:r>
            <a:r>
              <a:rPr lang="ru-RU" sz="2800" b="1" dirty="0">
                <a:solidFill>
                  <a:schemeClr val="tx1"/>
                </a:solidFill>
              </a:rPr>
              <a:t>внимание детей на то, что </a:t>
            </a:r>
            <a:r>
              <a:rPr lang="ru-RU" sz="2800" b="1" i="1" dirty="0">
                <a:solidFill>
                  <a:schemeClr val="tx1"/>
                </a:solidFill>
              </a:rPr>
              <a:t>мужественный герой не может пройти мимо. тех, кто нуждается в помощи, защите,</a:t>
            </a:r>
            <a:r>
              <a:rPr lang="ru-RU" sz="2800" b="1" dirty="0">
                <a:solidFill>
                  <a:schemeClr val="tx1"/>
                </a:solidFill>
              </a:rPr>
              <a:t> а выполняя взятое на себя дело, обнаруживает</a:t>
            </a:r>
            <a:r>
              <a:rPr lang="ru-RU" sz="2800" b="1" i="1" dirty="0">
                <a:solidFill>
                  <a:schemeClr val="tx1"/>
                </a:solidFill>
              </a:rPr>
              <a:t> сме­лость, находчивость, ответственность.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937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FF00"/>
                </a:solidFill>
              </a:rPr>
              <a:t>В. Произведения </a:t>
            </a:r>
            <a:r>
              <a:rPr lang="ru-RU" sz="3200" b="1" i="1" dirty="0">
                <a:solidFill>
                  <a:srgbClr val="FFFF00"/>
                </a:solidFill>
              </a:rPr>
              <a:t>о мальчи­ках, проявляющих качества мужественности.</a:t>
            </a:r>
            <a:endParaRPr lang="ru-RU" sz="32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99715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Рассказ  "Рыцарь" </a:t>
            </a:r>
            <a:r>
              <a:rPr lang="ru-RU" b="1" dirty="0" err="1">
                <a:solidFill>
                  <a:schemeClr val="tx1"/>
                </a:solidFill>
              </a:rPr>
              <a:t>В.К.Железникова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В.В.Осеевой</a:t>
            </a:r>
            <a:r>
              <a:rPr lang="ru-RU" b="1" dirty="0">
                <a:solidFill>
                  <a:schemeClr val="tx1"/>
                </a:solidFill>
              </a:rPr>
              <a:t> "Просто старушка",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В.В.Доннковой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"Ничего особенного", </a:t>
            </a:r>
          </a:p>
          <a:p>
            <a:r>
              <a:rPr lang="ru-RU" b="1" dirty="0">
                <a:solidFill>
                  <a:schemeClr val="tx1"/>
                </a:solidFill>
              </a:rPr>
              <a:t>главы "Проделки </a:t>
            </a:r>
            <a:r>
              <a:rPr lang="ru-RU" b="1" dirty="0" err="1">
                <a:solidFill>
                  <a:schemeClr val="tx1"/>
                </a:solidFill>
              </a:rPr>
              <a:t>Карлсона</a:t>
            </a:r>
            <a:r>
              <a:rPr lang="ru-RU" b="1" dirty="0">
                <a:solidFill>
                  <a:schemeClr val="tx1"/>
                </a:solidFill>
              </a:rPr>
              <a:t>" из книги </a:t>
            </a:r>
            <a:r>
              <a:rPr lang="ru-RU" b="1" dirty="0" err="1">
                <a:solidFill>
                  <a:schemeClr val="tx1"/>
                </a:solidFill>
              </a:rPr>
              <a:t>А.Линдгрен</a:t>
            </a:r>
            <a:r>
              <a:rPr lang="ru-RU" b="1" dirty="0">
                <a:solidFill>
                  <a:schemeClr val="tx1"/>
                </a:solidFill>
              </a:rPr>
              <a:t> "Малыш и </a:t>
            </a:r>
            <a:r>
              <a:rPr lang="ru-RU" b="1" dirty="0" err="1">
                <a:solidFill>
                  <a:schemeClr val="tx1"/>
                </a:solidFill>
              </a:rPr>
              <a:t>Карлсон</a:t>
            </a:r>
            <a:r>
              <a:rPr lang="ru-RU" b="1" dirty="0">
                <a:solidFill>
                  <a:schemeClr val="tx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Л.Н.Толстого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"Котенок" ,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Н.Гарина</a:t>
            </a:r>
            <a:r>
              <a:rPr lang="ru-RU" b="1" dirty="0" smtClean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Михайловского "Тема и Жучка".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Обращать </a:t>
            </a:r>
            <a:r>
              <a:rPr lang="ru-RU" b="1" dirty="0">
                <a:solidFill>
                  <a:schemeClr val="tx1"/>
                </a:solidFill>
              </a:rPr>
              <a:t>внимание на то, как мальчики</a:t>
            </a:r>
            <a:r>
              <a:rPr lang="ru-RU" b="1" i="1" dirty="0">
                <a:solidFill>
                  <a:schemeClr val="tx1"/>
                </a:solidFill>
              </a:rPr>
              <a:t> преодолевают собственный страх, стеснительность или нежелание, когда видят, что слабые нуждаются в помощи и защи­те,</a:t>
            </a:r>
            <a:r>
              <a:rPr lang="ru-RU" b="1" dirty="0">
                <a:solidFill>
                  <a:schemeClr val="tx1"/>
                </a:solidFill>
              </a:rPr>
              <a:t> а также на то, что мужественный поступок не всегда требует геро­изма, а тем более, физической силы, </a:t>
            </a:r>
            <a:r>
              <a:rPr lang="ru-RU" b="1" u="sng" dirty="0">
                <a:solidFill>
                  <a:schemeClr val="tx1"/>
                </a:solidFill>
              </a:rPr>
              <a:t>надо быть</a:t>
            </a:r>
            <a:r>
              <a:rPr lang="ru-RU" b="1" dirty="0">
                <a:solidFill>
                  <a:schemeClr val="tx1"/>
                </a:solidFill>
              </a:rPr>
              <a:t> лишь чутким и внима­тельным к окружающим.</a:t>
            </a:r>
          </a:p>
          <a:p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850106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FF00"/>
                </a:solidFill>
              </a:rPr>
              <a:t>2 </a:t>
            </a:r>
            <a:r>
              <a:rPr lang="ru-RU" sz="3200" b="1" i="1" dirty="0" smtClean="0">
                <a:solidFill>
                  <a:srgbClr val="FFFF00"/>
                </a:solidFill>
              </a:rPr>
              <a:t>блок.</a:t>
            </a:r>
            <a:r>
              <a:rPr lang="ru-RU" sz="3200" i="1" dirty="0" smtClean="0">
                <a:solidFill>
                  <a:srgbClr val="FFFF00"/>
                </a:solidFill>
              </a:rPr>
              <a:t> </a:t>
            </a:r>
            <a:r>
              <a:rPr lang="ru-RU" sz="3200" b="1" i="1" dirty="0" smtClean="0">
                <a:solidFill>
                  <a:srgbClr val="FFFF00"/>
                </a:solidFill>
                <a:ea typeface="Times New Roman"/>
                <a:cs typeface="Courier New"/>
              </a:rPr>
              <a:t>Тематические </a:t>
            </a:r>
            <a:r>
              <a:rPr lang="ru-RU" sz="3200" b="1" i="1" dirty="0">
                <a:solidFill>
                  <a:srgbClr val="FFFF00"/>
                </a:solidFill>
                <a:ea typeface="Times New Roman"/>
                <a:cs typeface="Courier New"/>
              </a:rPr>
              <a:t>циклы для </a:t>
            </a:r>
            <a:r>
              <a:rPr lang="ru-RU" sz="3200" b="1" i="1" dirty="0" smtClean="0">
                <a:solidFill>
                  <a:srgbClr val="FFFF00"/>
                </a:solidFill>
                <a:ea typeface="Times New Roman"/>
                <a:cs typeface="Courier New"/>
              </a:rPr>
              <a:t>девочек</a:t>
            </a:r>
            <a:endParaRPr lang="ru-RU" sz="32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1. </a:t>
            </a:r>
            <a:r>
              <a:rPr lang="ru-RU" sz="2800" b="1" dirty="0">
                <a:solidFill>
                  <a:schemeClr val="tx1"/>
                </a:solidFill>
              </a:rPr>
              <a:t>формирующие собирательный положительный образ девочки;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2. </a:t>
            </a:r>
            <a:r>
              <a:rPr lang="ru-RU" sz="2800" b="1" dirty="0">
                <a:solidFill>
                  <a:schemeClr val="tx1"/>
                </a:solidFill>
              </a:rPr>
              <a:t>раскрывающие качества женственности, проявляе­мые по отношению к представителям противоположного пола;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3. </a:t>
            </a:r>
            <a:r>
              <a:rPr lang="ru-RU" sz="2800" b="1" dirty="0">
                <a:solidFill>
                  <a:schemeClr val="tx1"/>
                </a:solidFill>
              </a:rPr>
              <a:t>по­казывающие нравственный смысл заботливости и попечительского отношения к малышам;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4. </a:t>
            </a:r>
            <a:r>
              <a:rPr lang="ru-RU" sz="2800" b="1" dirty="0">
                <a:solidFill>
                  <a:schemeClr val="tx1"/>
                </a:solidFill>
              </a:rPr>
              <a:t>произведения, формирующие представления о миротворчестве.</a:t>
            </a:r>
          </a:p>
        </p:txBody>
      </p:sp>
    </p:spTree>
    <p:extLst>
      <p:ext uri="{BB962C8B-B14F-4D97-AF65-F5344CB8AC3E}">
        <p14:creationId xmlns:p14="http://schemas.microsoft.com/office/powerpoint/2010/main" val="39118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9817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</a:rPr>
              <a:t>3 блок. </a:t>
            </a:r>
            <a:r>
              <a:rPr lang="ru-RU" sz="2800" b="1" i="1" dirty="0" smtClean="0">
                <a:solidFill>
                  <a:srgbClr val="FFFF00"/>
                </a:solidFill>
              </a:rPr>
              <a:t>Тематический цикл о представлениях </a:t>
            </a:r>
            <a:r>
              <a:rPr lang="ru-RU" sz="2800" b="1" i="1" dirty="0">
                <a:solidFill>
                  <a:srgbClr val="FFFF00"/>
                </a:solidFill>
              </a:rPr>
              <a:t>об идеальной семье</a:t>
            </a:r>
            <a:r>
              <a:rPr lang="ru-RU" sz="2800" i="1" dirty="0">
                <a:solidFill>
                  <a:srgbClr val="FFFF00"/>
                </a:solidFill>
              </a:rPr>
              <a:t>, </a:t>
            </a:r>
            <a:r>
              <a:rPr lang="ru-RU" sz="2800" b="1" i="1" dirty="0">
                <a:solidFill>
                  <a:srgbClr val="FFFF00"/>
                </a:solidFill>
              </a:rPr>
              <a:t>содержании мужских и женских семейных ролей.</a:t>
            </a:r>
            <a:endParaRPr lang="ru-RU" sz="28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77301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tx1"/>
                </a:solidFill>
                <a:ea typeface="Calibri"/>
                <a:cs typeface="Times New Roman"/>
              </a:rPr>
              <a:t>Ж</a:t>
            </a:r>
            <a:r>
              <a:rPr lang="ru-RU" sz="3200" b="1" dirty="0" smtClean="0">
                <a:solidFill>
                  <a:schemeClr val="tx1"/>
                </a:solidFill>
                <a:ea typeface="Calibri"/>
                <a:cs typeface="Times New Roman"/>
              </a:rPr>
              <a:t>ерт­венная </a:t>
            </a:r>
            <a:r>
              <a:rPr lang="ru-RU" sz="3200" b="1" dirty="0">
                <a:solidFill>
                  <a:schemeClr val="tx1"/>
                </a:solidFill>
                <a:ea typeface="Calibri"/>
                <a:cs typeface="Times New Roman"/>
              </a:rPr>
              <a:t>и </a:t>
            </a:r>
            <a:r>
              <a:rPr lang="ru-RU" sz="3200" b="1" dirty="0" smtClean="0">
                <a:solidFill>
                  <a:schemeClr val="tx1"/>
                </a:solidFill>
                <a:ea typeface="Calibri"/>
                <a:cs typeface="Times New Roman"/>
              </a:rPr>
              <a:t>самоотверженная </a:t>
            </a:r>
            <a:r>
              <a:rPr lang="ru-RU" sz="3200" b="1" dirty="0">
                <a:solidFill>
                  <a:schemeClr val="tx1"/>
                </a:solidFill>
                <a:ea typeface="Calibri"/>
                <a:cs typeface="Times New Roman"/>
              </a:rPr>
              <a:t>роль матери.</a:t>
            </a:r>
            <a:r>
              <a:rPr lang="ru-RU" sz="3200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endParaRPr lang="ru-RU" sz="32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buFont typeface="Wingdings" pitchFamily="2" charset="2"/>
              <a:buChar char="q"/>
            </a:pPr>
            <a:r>
              <a:rPr lang="ru-RU" sz="3200" dirty="0">
                <a:solidFill>
                  <a:schemeClr val="tx1"/>
                </a:solidFill>
                <a:ea typeface="Times New Roman"/>
                <a:cs typeface="Courier New"/>
              </a:rPr>
              <a:t> 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Courier New"/>
              </a:rPr>
              <a:t>П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Courier New"/>
              </a:rPr>
              <a:t>редставления 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Courier New"/>
              </a:rPr>
              <a:t>о счастливой 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Courier New"/>
              </a:rPr>
              <a:t>семье.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>
                <a:solidFill>
                  <a:schemeClr val="tx1"/>
                </a:solidFill>
                <a:ea typeface="Times New Roman"/>
                <a:cs typeface="Courier New"/>
              </a:rPr>
              <a:t>С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Courier New"/>
              </a:rPr>
              <a:t>овместный 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Courier New"/>
              </a:rPr>
              <a:t>труд в дружной 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Courier New"/>
              </a:rPr>
              <a:t>семье.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>
                <a:solidFill>
                  <a:schemeClr val="tx1"/>
                </a:solidFill>
                <a:ea typeface="Times New Roman"/>
                <a:cs typeface="Courier New"/>
              </a:rPr>
              <a:t> 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Courier New"/>
              </a:rPr>
              <a:t>П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Courier New"/>
              </a:rPr>
              <a:t>омощь </a:t>
            </a:r>
            <a:r>
              <a:rPr lang="ru-RU" sz="3200" b="1" dirty="0">
                <a:solidFill>
                  <a:schemeClr val="tx1"/>
                </a:solidFill>
                <a:ea typeface="Times New Roman"/>
                <a:cs typeface="Courier New"/>
              </a:rPr>
              <a:t>детей </a:t>
            </a: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Courier New"/>
              </a:rPr>
              <a:t>–взрослым.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>
                <a:solidFill>
                  <a:schemeClr val="tx1"/>
                </a:solidFill>
                <a:ea typeface="Calibri"/>
                <a:cs typeface="Times New Roman"/>
              </a:rPr>
              <a:t>В</a:t>
            </a:r>
            <a:r>
              <a:rPr lang="ru-RU" sz="3200" b="1" dirty="0" smtClean="0">
                <a:solidFill>
                  <a:schemeClr val="tx1"/>
                </a:solidFill>
                <a:ea typeface="Calibri"/>
                <a:cs typeface="Times New Roman"/>
              </a:rPr>
              <a:t>заимоотношени­я </a:t>
            </a:r>
            <a:r>
              <a:rPr lang="ru-RU" sz="3200" b="1" dirty="0">
                <a:solidFill>
                  <a:schemeClr val="tx1"/>
                </a:solidFill>
                <a:ea typeface="Calibri"/>
                <a:cs typeface="Times New Roman"/>
              </a:rPr>
              <a:t>братьев и сестер.</a:t>
            </a:r>
            <a:endParaRPr lang="ru-RU" sz="32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endParaRPr lang="ru-RU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2856"/>
          </a:xfrm>
        </p:spPr>
        <p:txBody>
          <a:bodyPr>
            <a:noAutofit/>
          </a:bodyPr>
          <a:lstStyle/>
          <a:p>
            <a:pPr marL="571500" indent="-571500">
              <a:buFont typeface="Wingdings" pitchFamily="2" charset="2"/>
              <a:buChar char="q"/>
              <a:tabLst>
                <a:tab pos="1524000" algn="l"/>
                <a:tab pos="3830638" algn="l"/>
              </a:tabLst>
            </a:pPr>
            <a:r>
              <a:rPr lang="ru-RU" i="1" dirty="0">
                <a:solidFill>
                  <a:srgbClr val="FFFF00"/>
                </a:solidFill>
                <a:ea typeface="Calibri"/>
                <a:cs typeface="Times New Roman"/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ea typeface="Calibri"/>
                <a:cs typeface="Times New Roman"/>
              </a:rPr>
              <a:t>жерт­венная </a:t>
            </a:r>
            <a:r>
              <a:rPr lang="ru-RU" b="1" i="1" dirty="0">
                <a:solidFill>
                  <a:srgbClr val="FFFF00"/>
                </a:solidFill>
                <a:ea typeface="Calibri"/>
                <a:cs typeface="Times New Roman"/>
              </a:rPr>
              <a:t>и самоотверженная роль матери.</a:t>
            </a:r>
            <a:r>
              <a:rPr lang="ru-RU" i="1" dirty="0">
                <a:solidFill>
                  <a:srgbClr val="FFFF00"/>
                </a:solidFill>
                <a:ea typeface="Calibri"/>
                <a:cs typeface="Times New Roman"/>
              </a:rPr>
              <a:t> </a:t>
            </a:r>
            <a:br>
              <a:rPr lang="ru-RU" i="1" dirty="0">
                <a:solidFill>
                  <a:srgbClr val="FFFF00"/>
                </a:solidFill>
                <a:ea typeface="Calibri"/>
                <a:cs typeface="Times New Roman"/>
              </a:rPr>
            </a:b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Сказка  </a:t>
            </a:r>
            <a:r>
              <a:rPr lang="ru-RU" sz="2800" b="1" dirty="0" err="1" smtClean="0">
                <a:solidFill>
                  <a:schemeClr val="tx1"/>
                </a:solidFill>
              </a:rPr>
              <a:t>Э.Сетона</a:t>
            </a:r>
            <a:r>
              <a:rPr lang="ru-RU" sz="2800" b="1" dirty="0" smtClean="0">
                <a:solidFill>
                  <a:schemeClr val="tx1"/>
                </a:solidFill>
              </a:rPr>
              <a:t>-Томпсона «Рваное Ушко», где пугливая </a:t>
            </a:r>
            <a:r>
              <a:rPr lang="ru-RU" sz="2800" b="1" dirty="0">
                <a:solidFill>
                  <a:schemeClr val="tx1"/>
                </a:solidFill>
              </a:rPr>
              <a:t>крольчиха нападает на змею, защищая </a:t>
            </a:r>
            <a:r>
              <a:rPr lang="ru-RU" sz="2800" b="1" dirty="0" smtClean="0">
                <a:solidFill>
                  <a:schemeClr val="tx1"/>
                </a:solidFill>
              </a:rPr>
              <a:t>крольчонка.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Сказка </a:t>
            </a:r>
            <a:r>
              <a:rPr lang="ru-RU" sz="2800" b="1" dirty="0" err="1">
                <a:solidFill>
                  <a:schemeClr val="tx1"/>
                </a:solidFill>
              </a:rPr>
              <a:t>В.А.Сухомлинского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«О гусыне», где избитыми </a:t>
            </a:r>
            <a:r>
              <a:rPr lang="ru-RU" sz="2800" b="1" dirty="0">
                <a:solidFill>
                  <a:schemeClr val="tx1"/>
                </a:solidFill>
              </a:rPr>
              <a:t>гра­дом крыльями гусыня защищает своих птенцов.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Рассказы </a:t>
            </a:r>
            <a:r>
              <a:rPr lang="ru-RU" sz="2800" b="1" dirty="0" err="1">
                <a:solidFill>
                  <a:schemeClr val="tx1"/>
                </a:solidFill>
              </a:rPr>
              <a:t>А.Г.Алексина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«Первый день».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44016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ru-RU" sz="4000" dirty="0">
                <a:solidFill>
                  <a:srgbClr val="FFFF00"/>
                </a:solidFill>
                <a:ea typeface="Times New Roman"/>
                <a:cs typeface="Courier New"/>
              </a:rPr>
              <a:t>П</a:t>
            </a:r>
            <a:r>
              <a:rPr lang="ru-RU" sz="4000" b="1" dirty="0" smtClean="0">
                <a:solidFill>
                  <a:srgbClr val="FFFF00"/>
                </a:solidFill>
                <a:ea typeface="Times New Roman"/>
                <a:cs typeface="Courier New"/>
              </a:rPr>
              <a:t>редставления </a:t>
            </a:r>
            <a:r>
              <a:rPr lang="ru-RU" sz="4000" b="1" dirty="0">
                <a:solidFill>
                  <a:srgbClr val="FFFF00"/>
                </a:solidFill>
                <a:ea typeface="Times New Roman"/>
                <a:cs typeface="Courier New"/>
              </a:rPr>
              <a:t>о счастливой семье</a:t>
            </a:r>
            <a:br>
              <a:rPr lang="ru-RU" sz="4000" b="1" dirty="0">
                <a:solidFill>
                  <a:srgbClr val="FFFF00"/>
                </a:solidFill>
                <a:ea typeface="Times New Roman"/>
                <a:cs typeface="Courier New"/>
              </a:rPr>
            </a:br>
            <a:r>
              <a:rPr lang="ru-RU" sz="4000" b="1" dirty="0">
                <a:solidFill>
                  <a:srgbClr val="FFFF00"/>
                </a:solidFill>
                <a:ea typeface="Times New Roman"/>
                <a:cs typeface="Courier New"/>
              </a:rPr>
              <a:t>совместный труд в дружной </a:t>
            </a:r>
            <a:r>
              <a:rPr lang="ru-RU" sz="4000" b="1" dirty="0" smtClean="0">
                <a:solidFill>
                  <a:srgbClr val="FFFF00"/>
                </a:solidFill>
                <a:ea typeface="Times New Roman"/>
                <a:cs typeface="Courier New"/>
              </a:rPr>
              <a:t>семье.</a:t>
            </a:r>
            <a:r>
              <a:rPr lang="ru-RU" b="1" dirty="0">
                <a:solidFill>
                  <a:srgbClr val="FFFF00"/>
                </a:solidFill>
                <a:ea typeface="Times New Roman"/>
                <a:cs typeface="Courier New"/>
              </a:rPr>
              <a:t/>
            </a:r>
            <a:br>
              <a:rPr lang="ru-RU" b="1" dirty="0">
                <a:solidFill>
                  <a:srgbClr val="FFFF00"/>
                </a:solidFill>
                <a:ea typeface="Times New Roman"/>
                <a:cs typeface="Courier New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5069160"/>
          </a:xfrm>
        </p:spPr>
        <p:txBody>
          <a:bodyPr>
            <a:normAutofit fontScale="85000" lnSpcReduction="10000"/>
          </a:bodyPr>
          <a:lstStyle/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произведения </a:t>
            </a:r>
            <a:r>
              <a:rPr lang="ru-RU" b="1" dirty="0" err="1">
                <a:solidFill>
                  <a:schemeClr val="tx1"/>
                </a:solidFill>
                <a:ea typeface="Calibri"/>
                <a:cs typeface="Times New Roman"/>
              </a:rPr>
              <a:t>С.Я.Маршака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"Счастливый день</a:t>
            </a:r>
            <a:r>
              <a:rPr lang="ru-RU" b="1" dirty="0" smtClean="0">
                <a:solidFill>
                  <a:schemeClr val="tx1"/>
                </a:solidFill>
                <a:ea typeface="Calibri"/>
                <a:cs typeface="Times New Roman"/>
              </a:rPr>
              <a:t>",</a:t>
            </a:r>
          </a:p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dirty="0" err="1" smtClean="0">
                <a:solidFill>
                  <a:schemeClr val="tx1"/>
                </a:solidFill>
                <a:ea typeface="Calibri"/>
                <a:cs typeface="Times New Roman"/>
              </a:rPr>
              <a:t>Н.Красильникова</a:t>
            </a:r>
            <a:r>
              <a:rPr lang="ru-RU" b="1" dirty="0" smtClean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"Про Юру, Андрея и рыбалку",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R="38100">
              <a:spcBef>
                <a:spcPts val="900"/>
              </a:spcBef>
              <a:spcAft>
                <a:spcPts val="0"/>
              </a:spcAft>
            </a:pPr>
            <a:r>
              <a:rPr lang="ru-RU" b="1" dirty="0" err="1">
                <a:solidFill>
                  <a:schemeClr val="tx1"/>
                </a:solidFill>
                <a:ea typeface="Calibri"/>
                <a:cs typeface="Times New Roman"/>
              </a:rPr>
              <a:t>П.Мумина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"У нас рабочая семья",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dirty="0" err="1">
                <a:solidFill>
                  <a:schemeClr val="tx1"/>
                </a:solidFill>
                <a:ea typeface="Calibri"/>
                <a:cs typeface="Times New Roman"/>
              </a:rPr>
              <a:t>Е.Серовой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"Папа дома", </a:t>
            </a:r>
            <a:endParaRPr lang="ru-RU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u="sng" dirty="0" smtClean="0">
                <a:solidFill>
                  <a:schemeClr val="tx1"/>
                </a:solidFill>
                <a:ea typeface="Calibri"/>
                <a:cs typeface="Times New Roman"/>
              </a:rPr>
              <a:t>Совместный </a:t>
            </a:r>
            <a:r>
              <a:rPr lang="ru-RU" b="1" u="sng" dirty="0">
                <a:solidFill>
                  <a:schemeClr val="tx1"/>
                </a:solidFill>
                <a:ea typeface="Calibri"/>
                <a:cs typeface="Times New Roman"/>
              </a:rPr>
              <a:t>труд в дружной семье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и </a:t>
            </a:r>
            <a:r>
              <a:rPr lang="ru-RU" b="1" dirty="0" smtClean="0">
                <a:solidFill>
                  <a:schemeClr val="tx1"/>
                </a:solidFill>
                <a:ea typeface="Calibri"/>
                <a:cs typeface="Times New Roman"/>
              </a:rPr>
              <a:t>взаимовы­ручка - главы 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из повестей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dirty="0" err="1" smtClean="0">
                <a:solidFill>
                  <a:schemeClr val="tx1"/>
                </a:solidFill>
                <a:ea typeface="Calibri"/>
                <a:cs typeface="Times New Roman"/>
              </a:rPr>
              <a:t>Д.Габе</a:t>
            </a:r>
            <a:r>
              <a:rPr lang="ru-RU" b="1" dirty="0" smtClean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"Моя семья" ("Работа") 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dirty="0" err="1" smtClean="0">
                <a:solidFill>
                  <a:schemeClr val="tx1"/>
                </a:solidFill>
                <a:ea typeface="Calibri"/>
                <a:cs typeface="Times New Roman"/>
              </a:rPr>
              <a:t>Н.Забилы</a:t>
            </a:r>
            <a:r>
              <a:rPr lang="ru-RU" b="1" dirty="0" smtClean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"</a:t>
            </a:r>
            <a:r>
              <a:rPr lang="ru-RU" b="1" dirty="0" err="1">
                <a:solidFill>
                  <a:schemeClr val="tx1"/>
                </a:solidFill>
                <a:ea typeface="Calibri"/>
                <a:cs typeface="Times New Roman"/>
              </a:rPr>
              <a:t>Катруся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уже большая" ("Старшая сестра").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В них обращалось внимание детей на то, что в работе по дому уча­ствуют все, каждый делает  то, с чем лучше всего справляется, но если кто-то заболеет, работу по дому выполняют другие члены семьи.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R="38100">
              <a:spcBef>
                <a:spcPts val="90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В дружной семье заботы по дому - общие.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38100" marR="38100">
              <a:spcBef>
                <a:spcPts val="90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Произведение  </a:t>
            </a:r>
            <a:r>
              <a:rPr lang="ru-RU" b="1" dirty="0" err="1">
                <a:solidFill>
                  <a:schemeClr val="tx1"/>
                </a:solidFill>
                <a:ea typeface="Calibri"/>
                <a:cs typeface="Times New Roman"/>
              </a:rPr>
              <a:t>В.Драгунского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 "Куриный бульон" из сборника "Денискины </a:t>
            </a:r>
            <a:r>
              <a:rPr lang="ru-RU" dirty="0">
                <a:solidFill>
                  <a:schemeClr val="tx1"/>
                </a:solidFill>
                <a:ea typeface="Calibri"/>
                <a:cs typeface="Times New Roman"/>
              </a:rPr>
              <a:t>рассказы</a:t>
            </a:r>
            <a:r>
              <a:rPr lang="ru-RU" b="1" dirty="0">
                <a:solidFill>
                  <a:schemeClr val="tx1"/>
                </a:solidFill>
                <a:ea typeface="Calibri"/>
                <a:cs typeface="Times New Roman"/>
              </a:rPr>
              <a:t>". Показало , как плохо, когда папа отстраняется от домашних забот.</a:t>
            </a:r>
            <a:endParaRPr lang="ru-RU" sz="2800" b="1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ru-RU" dirty="0">
                <a:solidFill>
                  <a:srgbClr val="FFFF00"/>
                </a:solidFill>
                <a:ea typeface="Times New Roman"/>
                <a:cs typeface="Courier New"/>
              </a:rPr>
              <a:t> </a:t>
            </a:r>
            <a:r>
              <a:rPr lang="ru-RU" dirty="0" smtClean="0">
                <a:solidFill>
                  <a:srgbClr val="FFFF00"/>
                </a:solidFill>
                <a:ea typeface="Times New Roman"/>
                <a:cs typeface="Courier New"/>
              </a:rPr>
              <a:t>П</a:t>
            </a:r>
            <a:r>
              <a:rPr lang="ru-RU" sz="3600" b="1" dirty="0" smtClean="0">
                <a:solidFill>
                  <a:srgbClr val="FFFF00"/>
                </a:solidFill>
                <a:ea typeface="Times New Roman"/>
                <a:cs typeface="Courier New"/>
              </a:rPr>
              <a:t>омощь </a:t>
            </a:r>
            <a:r>
              <a:rPr lang="ru-RU" sz="3600" b="1" dirty="0">
                <a:solidFill>
                  <a:srgbClr val="FFFF00"/>
                </a:solidFill>
                <a:ea typeface="Times New Roman"/>
                <a:cs typeface="Courier New"/>
              </a:rPr>
              <a:t>детей –</a:t>
            </a:r>
            <a:r>
              <a:rPr lang="ru-RU" sz="3600" b="1" dirty="0" smtClean="0">
                <a:solidFill>
                  <a:srgbClr val="FFFF00"/>
                </a:solidFill>
                <a:ea typeface="Times New Roman"/>
                <a:cs typeface="Courier New"/>
              </a:rPr>
              <a:t>взрослым.</a:t>
            </a:r>
            <a:r>
              <a:rPr lang="ru-RU" sz="3600" b="1" dirty="0">
                <a:solidFill>
                  <a:srgbClr val="FFFF00"/>
                </a:solidFill>
                <a:ea typeface="Times New Roman"/>
                <a:cs typeface="Courier New"/>
              </a:rPr>
              <a:t/>
            </a:r>
            <a:br>
              <a:rPr lang="ru-RU" sz="3600" b="1" dirty="0">
                <a:solidFill>
                  <a:srgbClr val="FFFF00"/>
                </a:solidFill>
                <a:ea typeface="Times New Roman"/>
                <a:cs typeface="Courier New"/>
              </a:rPr>
            </a:br>
            <a:r>
              <a:rPr lang="ru-RU" dirty="0">
                <a:solidFill>
                  <a:srgbClr val="FFFF00"/>
                </a:solidFill>
                <a:ea typeface="Times New Roman"/>
                <a:cs typeface="Courier New"/>
              </a:rPr>
              <a:t>В</a:t>
            </a:r>
            <a:r>
              <a:rPr lang="ru-RU" sz="3600" b="1" dirty="0" smtClean="0">
                <a:solidFill>
                  <a:srgbClr val="FFFF00"/>
                </a:solidFill>
                <a:ea typeface="Calibri"/>
                <a:cs typeface="Times New Roman"/>
              </a:rPr>
              <a:t>заимоотношени­я </a:t>
            </a:r>
            <a:r>
              <a:rPr lang="ru-RU" sz="3600" b="1" dirty="0">
                <a:solidFill>
                  <a:srgbClr val="FFFF00"/>
                </a:solidFill>
                <a:ea typeface="Calibri"/>
                <a:cs typeface="Times New Roman"/>
              </a:rPr>
              <a:t>братьев и сестер</a:t>
            </a:r>
            <a:r>
              <a:rPr lang="ru-RU" sz="4000" b="1" dirty="0">
                <a:solidFill>
                  <a:srgbClr val="FFFF00"/>
                </a:solidFill>
                <a:ea typeface="Calibri"/>
                <a:cs typeface="Times New Roman"/>
              </a:rPr>
              <a:t>.</a:t>
            </a:r>
            <a:r>
              <a:rPr lang="ru-RU" sz="4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997152"/>
          </a:xfrm>
        </p:spPr>
        <p:txBody>
          <a:bodyPr>
            <a:normAutofit fontScale="62500" lnSpcReduction="20000"/>
          </a:bodyPr>
          <a:lstStyle/>
          <a:p>
            <a:r>
              <a:rPr lang="ru-RU" sz="3400" b="1" dirty="0" err="1">
                <a:solidFill>
                  <a:schemeClr val="tx1"/>
                </a:solidFill>
              </a:rPr>
              <a:t>А.Усанова</a:t>
            </a:r>
            <a:r>
              <a:rPr lang="ru-RU" sz="3400" b="1" dirty="0">
                <a:solidFill>
                  <a:schemeClr val="tx1"/>
                </a:solidFill>
              </a:rPr>
              <a:t> "Стирка", </a:t>
            </a:r>
          </a:p>
          <a:p>
            <a:r>
              <a:rPr lang="ru-RU" sz="3400" b="1" dirty="0" err="1">
                <a:solidFill>
                  <a:schemeClr val="tx1"/>
                </a:solidFill>
              </a:rPr>
              <a:t>В.Донникова</a:t>
            </a:r>
            <a:r>
              <a:rPr lang="ru-RU" sz="3400" b="1" dirty="0">
                <a:solidFill>
                  <a:schemeClr val="tx1"/>
                </a:solidFill>
              </a:rPr>
              <a:t> "Выдумщики",</a:t>
            </a:r>
          </a:p>
          <a:p>
            <a:r>
              <a:rPr lang="ru-RU" sz="3400" b="1" dirty="0" err="1" smtClean="0">
                <a:solidFill>
                  <a:schemeClr val="tx1"/>
                </a:solidFill>
              </a:rPr>
              <a:t>С.Погореловский</a:t>
            </a:r>
            <a:r>
              <a:rPr lang="ru-RU" sz="3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>
                <a:solidFill>
                  <a:schemeClr val="tx1"/>
                </a:solidFill>
              </a:rPr>
              <a:t>"Попробуй волшебни­ком стать", </a:t>
            </a:r>
          </a:p>
          <a:p>
            <a:r>
              <a:rPr lang="ru-RU" sz="3400" b="1" dirty="0" err="1">
                <a:solidFill>
                  <a:schemeClr val="tx1"/>
                </a:solidFill>
              </a:rPr>
              <a:t>В.Осеевой</a:t>
            </a:r>
            <a:r>
              <a:rPr lang="ru-RU" sz="3400" b="1" dirty="0">
                <a:solidFill>
                  <a:schemeClr val="tx1"/>
                </a:solidFill>
              </a:rPr>
              <a:t> "Сыновья", </a:t>
            </a:r>
          </a:p>
          <a:p>
            <a:r>
              <a:rPr lang="ru-RU" sz="3400" b="1" dirty="0" err="1">
                <a:solidFill>
                  <a:schemeClr val="tx1"/>
                </a:solidFill>
              </a:rPr>
              <a:t>С.Погореловского</a:t>
            </a:r>
            <a:r>
              <a:rPr lang="ru-RU" sz="3400" b="1" dirty="0">
                <a:solidFill>
                  <a:schemeClr val="tx1"/>
                </a:solidFill>
              </a:rPr>
              <a:t> "Попробуй волшебником </a:t>
            </a:r>
            <a:r>
              <a:rPr lang="ru-RU" sz="3400" b="1" dirty="0" err="1">
                <a:solidFill>
                  <a:schemeClr val="tx1"/>
                </a:solidFill>
              </a:rPr>
              <a:t>стать"и</a:t>
            </a:r>
            <a:r>
              <a:rPr lang="ru-RU" sz="3400" b="1" dirty="0">
                <a:solidFill>
                  <a:schemeClr val="tx1"/>
                </a:solidFill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</a:rPr>
              <a:t>другие.</a:t>
            </a:r>
            <a:endParaRPr lang="ru-RU" sz="3400" b="1" dirty="0">
              <a:solidFill>
                <a:schemeClr val="tx1"/>
              </a:solidFill>
            </a:endParaRPr>
          </a:p>
          <a:p>
            <a:r>
              <a:rPr lang="ru-RU" sz="3400" b="1" dirty="0">
                <a:solidFill>
                  <a:schemeClr val="tx1"/>
                </a:solidFill>
              </a:rPr>
              <a:t>Для  наиболее полного  представления о друж­ной семье, в этот блок включены  произведения о </a:t>
            </a:r>
            <a:r>
              <a:rPr lang="ru-RU" sz="3400" b="1" u="sng" dirty="0">
                <a:solidFill>
                  <a:schemeClr val="tx1"/>
                </a:solidFill>
              </a:rPr>
              <a:t>взаимоотношени­ях братьев и сестер</a:t>
            </a:r>
            <a:r>
              <a:rPr lang="ru-RU" sz="34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3400" b="1" dirty="0" err="1" smtClean="0">
                <a:solidFill>
                  <a:schemeClr val="tx1"/>
                </a:solidFill>
              </a:rPr>
              <a:t>Н.Яночкиной</a:t>
            </a:r>
            <a:r>
              <a:rPr lang="ru-RU" sz="3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>
                <a:solidFill>
                  <a:schemeClr val="tx1"/>
                </a:solidFill>
              </a:rPr>
              <a:t>"большой и маленький",</a:t>
            </a:r>
          </a:p>
          <a:p>
            <a:r>
              <a:rPr lang="ru-RU" sz="3400" b="1" dirty="0" err="1" smtClean="0">
                <a:solidFill>
                  <a:schemeClr val="tx1"/>
                </a:solidFill>
              </a:rPr>
              <a:t>В.Осеевой</a:t>
            </a:r>
            <a:r>
              <a:rPr lang="ru-RU" sz="3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>
                <a:solidFill>
                  <a:schemeClr val="tx1"/>
                </a:solidFill>
              </a:rPr>
              <a:t>"Отомстила", </a:t>
            </a:r>
          </a:p>
          <a:p>
            <a:r>
              <a:rPr lang="ru-RU" sz="3400" b="1" dirty="0" err="1">
                <a:solidFill>
                  <a:schemeClr val="tx1"/>
                </a:solidFill>
              </a:rPr>
              <a:t>В.Донниковой</a:t>
            </a:r>
            <a:r>
              <a:rPr lang="ru-RU" sz="3400" b="1" dirty="0">
                <a:solidFill>
                  <a:schemeClr val="tx1"/>
                </a:solidFill>
              </a:rPr>
              <a:t> "Цветы перед домом", </a:t>
            </a:r>
          </a:p>
          <a:p>
            <a:r>
              <a:rPr lang="ru-RU" sz="3400" b="1" u="sng" dirty="0">
                <a:solidFill>
                  <a:schemeClr val="tx1"/>
                </a:solidFill>
              </a:rPr>
              <a:t>о взаимоотноше­ниях с детьми бабушек и дедушек</a:t>
            </a:r>
            <a:r>
              <a:rPr lang="ru-RU" sz="3400" b="1" dirty="0">
                <a:solidFill>
                  <a:schemeClr val="tx1"/>
                </a:solidFill>
              </a:rPr>
              <a:t> </a:t>
            </a:r>
            <a:endParaRPr lang="ru-RU" sz="3400" b="1" dirty="0" smtClean="0">
              <a:solidFill>
                <a:schemeClr val="tx1"/>
              </a:solidFill>
            </a:endParaRPr>
          </a:p>
          <a:p>
            <a:r>
              <a:rPr lang="ru-RU" sz="3400" b="1" dirty="0" err="1" smtClean="0">
                <a:solidFill>
                  <a:schemeClr val="tx1"/>
                </a:solidFill>
              </a:rPr>
              <a:t>З.Александрова</a:t>
            </a:r>
            <a:r>
              <a:rPr lang="ru-RU" sz="3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>
                <a:solidFill>
                  <a:schemeClr val="tx1"/>
                </a:solidFill>
              </a:rPr>
              <a:t>"Бабушка",</a:t>
            </a:r>
          </a:p>
          <a:p>
            <a:r>
              <a:rPr lang="ru-RU" sz="3400" b="1" dirty="0" err="1" smtClean="0">
                <a:solidFill>
                  <a:schemeClr val="tx1"/>
                </a:solidFill>
              </a:rPr>
              <a:t>Е.Трутнева</a:t>
            </a:r>
            <a:r>
              <a:rPr lang="ru-RU" sz="3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>
                <a:solidFill>
                  <a:schemeClr val="tx1"/>
                </a:solidFill>
              </a:rPr>
              <a:t>"Наша бабушка", </a:t>
            </a:r>
          </a:p>
          <a:p>
            <a:r>
              <a:rPr lang="ru-RU" sz="3400" b="1" dirty="0" err="1">
                <a:solidFill>
                  <a:schemeClr val="tx1"/>
                </a:solidFill>
              </a:rPr>
              <a:t>Н.Носов</a:t>
            </a:r>
            <a:r>
              <a:rPr lang="ru-RU" sz="3400" b="1" dirty="0">
                <a:solidFill>
                  <a:schemeClr val="tx1"/>
                </a:solidFill>
              </a:rPr>
              <a:t> "Шурик у дедушки",</a:t>
            </a:r>
          </a:p>
          <a:p>
            <a:r>
              <a:rPr lang="ru-RU" sz="3400" b="1" dirty="0" err="1">
                <a:solidFill>
                  <a:schemeClr val="tx1"/>
                </a:solidFill>
              </a:rPr>
              <a:t>Н.Яночкина</a:t>
            </a:r>
            <a:r>
              <a:rPr lang="ru-RU" sz="3400" b="1" dirty="0">
                <a:solidFill>
                  <a:schemeClr val="tx1"/>
                </a:solidFill>
              </a:rPr>
              <a:t> "</a:t>
            </a:r>
            <a:r>
              <a:rPr lang="ru-RU" sz="3400" b="1" dirty="0" err="1">
                <a:solidFill>
                  <a:schemeClr val="tx1"/>
                </a:solidFill>
              </a:rPr>
              <a:t>Бонька</a:t>
            </a:r>
            <a:r>
              <a:rPr lang="ru-RU" sz="3400" b="1" dirty="0">
                <a:solidFill>
                  <a:schemeClr val="tx1"/>
                </a:solidFill>
              </a:rPr>
              <a:t>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</a:rPr>
              <a:t>А.Этические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>
                <a:solidFill>
                  <a:srgbClr val="FFFF00"/>
                </a:solidFill>
              </a:rPr>
              <a:t>проблемные ситуации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1</a:t>
            </a:r>
            <a:r>
              <a:rPr lang="ru-RU" sz="3200" dirty="0" smtClean="0">
                <a:solidFill>
                  <a:schemeClr val="tx1"/>
                </a:solidFill>
              </a:rPr>
              <a:t>. </a:t>
            </a:r>
            <a:r>
              <a:rPr lang="ru-RU" sz="3200" dirty="0">
                <a:solidFill>
                  <a:schemeClr val="tx1"/>
                </a:solidFill>
              </a:rPr>
              <a:t>О</a:t>
            </a:r>
            <a:r>
              <a:rPr lang="ru-RU" sz="3200" dirty="0" smtClean="0">
                <a:solidFill>
                  <a:schemeClr val="tx1"/>
                </a:solidFill>
              </a:rPr>
              <a:t>писанная </a:t>
            </a:r>
            <a:r>
              <a:rPr lang="ru-RU" sz="3200" dirty="0">
                <a:solidFill>
                  <a:schemeClr val="tx1"/>
                </a:solidFill>
              </a:rPr>
              <a:t>проблема бы­ла </a:t>
            </a:r>
            <a:r>
              <a:rPr lang="ru-RU" sz="3200" b="1" u="sng" dirty="0">
                <a:solidFill>
                  <a:schemeClr val="tx1"/>
                </a:solidFill>
              </a:rPr>
              <a:t>разрешена двумя </a:t>
            </a:r>
            <a:r>
              <a:rPr lang="ru-RU" sz="3200" b="1" u="sng" dirty="0" smtClean="0">
                <a:solidFill>
                  <a:schemeClr val="tx1"/>
                </a:solidFill>
              </a:rPr>
              <a:t> детьми</a:t>
            </a:r>
            <a:r>
              <a:rPr lang="ru-RU" sz="3200" b="1" dirty="0">
                <a:solidFill>
                  <a:schemeClr val="tx1"/>
                </a:solidFill>
              </a:rPr>
              <a:t>, одним - правильно другим </a:t>
            </a:r>
            <a:r>
              <a:rPr lang="ru-RU" sz="3200" b="1" dirty="0" smtClean="0">
                <a:solidFill>
                  <a:schemeClr val="tx1"/>
                </a:solidFill>
              </a:rPr>
              <a:t>– неправильно.</a:t>
            </a:r>
            <a:endParaRPr lang="ru-RU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2. </a:t>
            </a:r>
            <a:r>
              <a:rPr lang="ru-RU" sz="3200" dirty="0">
                <a:solidFill>
                  <a:schemeClr val="tx1"/>
                </a:solidFill>
              </a:rPr>
              <a:t>П</a:t>
            </a:r>
            <a:r>
              <a:rPr lang="ru-RU" sz="3200" dirty="0" smtClean="0">
                <a:solidFill>
                  <a:schemeClr val="tx1"/>
                </a:solidFill>
              </a:rPr>
              <a:t>роблема </a:t>
            </a:r>
            <a:r>
              <a:rPr lang="ru-RU" sz="3200" dirty="0">
                <a:solidFill>
                  <a:schemeClr val="tx1"/>
                </a:solidFill>
              </a:rPr>
              <a:t>в предложенном рассказе </a:t>
            </a:r>
            <a:endParaRPr lang="ru-RU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200" b="1" u="sng" dirty="0" smtClean="0">
                <a:solidFill>
                  <a:schemeClr val="tx1"/>
                </a:solidFill>
              </a:rPr>
              <a:t>решалась непра­вильно</a:t>
            </a:r>
            <a:r>
              <a:rPr lang="ru-RU" sz="3200" u="sng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3. </a:t>
            </a:r>
            <a:r>
              <a:rPr lang="ru-RU" sz="3200" dirty="0">
                <a:solidFill>
                  <a:schemeClr val="tx1"/>
                </a:solidFill>
              </a:rPr>
              <a:t>П</a:t>
            </a:r>
            <a:r>
              <a:rPr lang="ru-RU" sz="3200" dirty="0" smtClean="0">
                <a:solidFill>
                  <a:schemeClr val="tx1"/>
                </a:solidFill>
              </a:rPr>
              <a:t>еред </a:t>
            </a:r>
            <a:r>
              <a:rPr lang="ru-RU" sz="3200" dirty="0">
                <a:solidFill>
                  <a:schemeClr val="tx1"/>
                </a:solidFill>
              </a:rPr>
              <a:t>ребенком в проблемной ситуации </a:t>
            </a:r>
            <a:r>
              <a:rPr lang="ru-RU" sz="3200" b="1" dirty="0">
                <a:solidFill>
                  <a:schemeClr val="tx1"/>
                </a:solidFill>
              </a:rPr>
              <a:t>стоял </a:t>
            </a:r>
            <a:r>
              <a:rPr lang="ru-RU" sz="3200" b="1" u="sng" dirty="0">
                <a:solidFill>
                  <a:schemeClr val="tx1"/>
                </a:solidFill>
              </a:rPr>
              <a:t>вопрос: "Как поступить?"</a:t>
            </a:r>
            <a:endParaRPr lang="ru-RU" sz="3200" u="sng" dirty="0">
              <a:solidFill>
                <a:schemeClr val="tx1"/>
              </a:solidFill>
            </a:endParaRPr>
          </a:p>
          <a:p>
            <a:endParaRPr lang="ru-RU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1. П</a:t>
            </a:r>
            <a:r>
              <a:rPr lang="ru-RU" sz="3600" dirty="0" smtClean="0">
                <a:solidFill>
                  <a:srgbClr val="FFFF00"/>
                </a:solidFill>
              </a:rPr>
              <a:t>роблема </a:t>
            </a:r>
            <a:r>
              <a:rPr lang="ru-RU" sz="3600" b="1" dirty="0" smtClean="0">
                <a:solidFill>
                  <a:srgbClr val="FFFF00"/>
                </a:solidFill>
              </a:rPr>
              <a:t>разрешена </a:t>
            </a:r>
            <a:r>
              <a:rPr lang="ru-RU" sz="3600" b="1" dirty="0">
                <a:solidFill>
                  <a:srgbClr val="FFFF00"/>
                </a:solidFill>
              </a:rPr>
              <a:t>двумя детьми, одним - правильно другим </a:t>
            </a:r>
            <a:r>
              <a:rPr lang="ru-RU" sz="3600" b="1" dirty="0" smtClean="0">
                <a:solidFill>
                  <a:srgbClr val="FFFF00"/>
                </a:solidFill>
              </a:rPr>
              <a:t>– неправильно</a:t>
            </a:r>
            <a:r>
              <a:rPr lang="ru-RU" dirty="0">
                <a:solidFill>
                  <a:srgbClr val="FFFF00"/>
                </a:solidFill>
              </a:rPr>
              <a:t>.</a:t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0" y="1484784"/>
            <a:ext cx="4754880" cy="3034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76464" cy="3014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153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i="1" dirty="0" smtClean="0">
                <a:solidFill>
                  <a:srgbClr val="FFFF00"/>
                </a:solidFill>
              </a:rPr>
              <a:t>Роль педагога </a:t>
            </a:r>
            <a:endParaRPr lang="ru-RU" sz="54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Направлять </a:t>
            </a:r>
            <a:r>
              <a:rPr lang="ru-RU" sz="3200" b="1" dirty="0">
                <a:solidFill>
                  <a:schemeClr val="tx1"/>
                </a:solidFill>
              </a:rPr>
              <a:t>игру </a:t>
            </a:r>
            <a:r>
              <a:rPr lang="ru-RU" sz="3200" b="1" dirty="0" smtClean="0">
                <a:solidFill>
                  <a:schemeClr val="tx1"/>
                </a:solidFill>
              </a:rPr>
              <a:t>детей</a:t>
            </a:r>
            <a:endParaRPr lang="ru-RU" sz="3200" b="1" dirty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Расширять тематику </a:t>
            </a:r>
            <a:r>
              <a:rPr lang="ru-RU" sz="3200" b="1" dirty="0">
                <a:solidFill>
                  <a:schemeClr val="tx1"/>
                </a:solidFill>
              </a:rPr>
              <a:t>и </a:t>
            </a:r>
            <a:r>
              <a:rPr lang="ru-RU" sz="3200" b="1" dirty="0" smtClean="0">
                <a:solidFill>
                  <a:schemeClr val="tx1"/>
                </a:solidFill>
              </a:rPr>
              <a:t>обогащать сюжеты </a:t>
            </a:r>
            <a:r>
              <a:rPr lang="ru-RU" sz="3200" b="1" dirty="0">
                <a:solidFill>
                  <a:schemeClr val="tx1"/>
                </a:solidFill>
              </a:rPr>
              <a:t>игр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Создавать условия </a:t>
            </a:r>
            <a:r>
              <a:rPr lang="ru-RU" sz="3200" b="1" dirty="0">
                <a:solidFill>
                  <a:schemeClr val="tx1"/>
                </a:solidFill>
              </a:rPr>
              <a:t>для проявления желательных нравственных качеств,</a:t>
            </a:r>
            <a:endParaRPr lang="ru-RU" sz="3200" b="1" dirty="0">
              <a:solidFill>
                <a:schemeClr val="tx1"/>
              </a:solidFill>
              <a:ea typeface="Times New Roman"/>
              <a:cs typeface="Courier New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  <a:ea typeface="Times New Roman"/>
                <a:cs typeface="Courier New"/>
              </a:rPr>
              <a:t>    нравственных  отношений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Создавать заин­тересовывающую детей атрибутику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Способствовать формированию предпочтений </a:t>
            </a:r>
            <a:r>
              <a:rPr lang="ru-RU" sz="3200" b="1" dirty="0">
                <a:solidFill>
                  <a:schemeClr val="tx1"/>
                </a:solidFill>
              </a:rPr>
              <a:t>и </a:t>
            </a:r>
            <a:r>
              <a:rPr lang="ru-RU" sz="3200" b="1" dirty="0" smtClean="0">
                <a:solidFill>
                  <a:schemeClr val="tx1"/>
                </a:solidFill>
              </a:rPr>
              <a:t>интересов, соответствующих по­лу</a:t>
            </a:r>
            <a:endParaRPr lang="ru-RU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3200" dirty="0">
              <a:solidFill>
                <a:srgbClr val="FFFF00"/>
              </a:solidFill>
            </a:endParaRPr>
          </a:p>
          <a:p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3955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8002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</a:rPr>
              <a:t>2</a:t>
            </a:r>
            <a:r>
              <a:rPr lang="ru-RU" sz="3600" dirty="0" smtClean="0">
                <a:solidFill>
                  <a:srgbClr val="FFFF00"/>
                </a:solidFill>
              </a:rPr>
              <a:t>. </a:t>
            </a:r>
            <a:r>
              <a:rPr lang="ru-RU" sz="3200" dirty="0">
                <a:solidFill>
                  <a:srgbClr val="FFFF00"/>
                </a:solidFill>
              </a:rPr>
              <a:t>П</a:t>
            </a:r>
            <a:r>
              <a:rPr lang="ru-RU" sz="3200" dirty="0" smtClean="0">
                <a:solidFill>
                  <a:srgbClr val="FFFF00"/>
                </a:solidFill>
              </a:rPr>
              <a:t>роблема </a:t>
            </a:r>
            <a:r>
              <a:rPr lang="ru-RU" sz="3200" dirty="0">
                <a:solidFill>
                  <a:srgbClr val="FFFF00"/>
                </a:solidFill>
              </a:rPr>
              <a:t>в предложенном рассказе </a:t>
            </a:r>
            <a:r>
              <a:rPr lang="ru-RU" sz="3200" b="1" dirty="0">
                <a:solidFill>
                  <a:srgbClr val="FFFF00"/>
                </a:solidFill>
              </a:rPr>
              <a:t>решалась </a:t>
            </a:r>
            <a:r>
              <a:rPr lang="ru-RU" sz="3200" b="1" dirty="0" smtClean="0">
                <a:solidFill>
                  <a:srgbClr val="FFFF00"/>
                </a:solidFill>
              </a:rPr>
              <a:t>непра­вильно</a:t>
            </a:r>
            <a:r>
              <a:rPr lang="ru-RU" sz="3200" dirty="0">
                <a:solidFill>
                  <a:srgbClr val="FFFF00"/>
                </a:solidFill>
              </a:rPr>
              <a:t>.</a:t>
            </a:r>
            <a:br>
              <a:rPr lang="ru-RU" sz="3200" dirty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b="16012"/>
          <a:stretch/>
        </p:blipFill>
        <p:spPr bwMode="auto">
          <a:xfrm>
            <a:off x="5423538" y="2276872"/>
            <a:ext cx="3404931" cy="4349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419600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70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188640"/>
            <a:ext cx="8435281" cy="2160240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200" dirty="0" smtClean="0">
                <a:solidFill>
                  <a:srgbClr val="FFFF00"/>
                </a:solidFill>
              </a:rPr>
              <a:t>3. Перед ребенком в проблемной ситуации </a:t>
            </a:r>
            <a:r>
              <a:rPr lang="ru-RU" sz="3200" b="1" dirty="0" smtClean="0">
                <a:solidFill>
                  <a:srgbClr val="FFFF00"/>
                </a:solidFill>
              </a:rPr>
              <a:t>стоит вопрос: «Как поступить?»</a:t>
            </a: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94604"/>
            <a:ext cx="4478994" cy="3081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01008"/>
            <a:ext cx="4653679" cy="3115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40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Р</a:t>
            </a:r>
            <a:r>
              <a:rPr lang="ru-RU" b="1" dirty="0" smtClean="0">
                <a:solidFill>
                  <a:srgbClr val="FFFF00"/>
                </a:solidFill>
              </a:rPr>
              <a:t>епродукции </a:t>
            </a:r>
            <a:r>
              <a:rPr lang="ru-RU" b="1" dirty="0">
                <a:solidFill>
                  <a:srgbClr val="FFFF00"/>
                </a:solidFill>
              </a:rPr>
              <a:t>классических произведений живописи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392488" cy="361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3" name="Picture 3" descr="C:\Users\Наталья\Desktop\фоны\гендер\dccd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1839"/>
            <a:ext cx="3816424" cy="419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01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>В</a:t>
            </a:r>
            <a:r>
              <a:rPr lang="ru-RU" b="1" dirty="0" smtClean="0">
                <a:solidFill>
                  <a:srgbClr val="FFFF00"/>
                </a:solidFill>
              </a:rPr>
              <a:t>икторины </a:t>
            </a:r>
            <a:r>
              <a:rPr lang="ru-RU" b="1" dirty="0">
                <a:solidFill>
                  <a:srgbClr val="FFFF00"/>
                </a:solidFill>
              </a:rPr>
              <a:t>с использова­нием кукольного </a:t>
            </a:r>
            <a:r>
              <a:rPr lang="ru-RU" b="1" dirty="0" smtClean="0">
                <a:solidFill>
                  <a:srgbClr val="FFFF00"/>
                </a:solidFill>
              </a:rPr>
              <a:t>театра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89173"/>
            <a:ext cx="4669941" cy="3505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4278371" cy="320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698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207424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П</a:t>
            </a:r>
            <a:r>
              <a:rPr lang="ru-RU" sz="3200" dirty="0" smtClean="0">
                <a:solidFill>
                  <a:srgbClr val="FFFF00"/>
                </a:solidFill>
              </a:rPr>
              <a:t>риемы </a:t>
            </a:r>
            <a:r>
              <a:rPr lang="ru-RU" sz="3200" dirty="0">
                <a:solidFill>
                  <a:srgbClr val="FFFF00"/>
                </a:solidFill>
              </a:rPr>
              <a:t>реализации представлений о мужских и женских социальных ролях в специально моделируемых </a:t>
            </a:r>
            <a:r>
              <a:rPr lang="ru-RU" sz="3200" dirty="0" smtClean="0">
                <a:solidFill>
                  <a:srgbClr val="FFFF00"/>
                </a:solidFill>
              </a:rPr>
              <a:t>ситуациях</a:t>
            </a:r>
            <a:r>
              <a:rPr lang="ru-RU" sz="3200" b="1" dirty="0">
                <a:solidFill>
                  <a:srgbClr val="FFFF00"/>
                </a:solidFill>
              </a:rPr>
              <a:t/>
            </a:r>
            <a:br>
              <a:rPr lang="ru-RU" sz="3200" b="1" dirty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86916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Дети </a:t>
            </a:r>
            <a:r>
              <a:rPr lang="ru-RU" sz="2800" b="1" u="sng" dirty="0">
                <a:solidFill>
                  <a:schemeClr val="tx1"/>
                </a:solidFill>
              </a:rPr>
              <a:t>могут по­нимать и внутренне принимать</a:t>
            </a:r>
            <a:r>
              <a:rPr lang="ru-RU" sz="2800" b="1" dirty="0">
                <a:solidFill>
                  <a:schemeClr val="tx1"/>
                </a:solidFill>
              </a:rPr>
              <a:t> какое-либо правило поведения, т.е. иметь нужную мотивацию, </a:t>
            </a:r>
            <a:r>
              <a:rPr lang="ru-RU" sz="2800" b="1" u="sng" dirty="0">
                <a:solidFill>
                  <a:schemeClr val="tx1"/>
                </a:solidFill>
              </a:rPr>
              <a:t>но не обладать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u="sng" dirty="0">
                <a:solidFill>
                  <a:schemeClr val="tx1"/>
                </a:solidFill>
              </a:rPr>
              <a:t>необходимыми умениями</a:t>
            </a:r>
            <a:r>
              <a:rPr lang="ru-RU" sz="2800" b="1" dirty="0">
                <a:solidFill>
                  <a:schemeClr val="tx1"/>
                </a:solidFill>
              </a:rPr>
              <a:t> для его использования в реальной жизни.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Поэтому важ­но ввести </a:t>
            </a:r>
            <a:r>
              <a:rPr lang="ru-RU" sz="2800" b="1" u="sng" dirty="0">
                <a:solidFill>
                  <a:schemeClr val="tx1"/>
                </a:solidFill>
              </a:rPr>
              <a:t>в систему </a:t>
            </a:r>
            <a:r>
              <a:rPr lang="ru-RU" sz="2800" b="1" dirty="0">
                <a:solidFill>
                  <a:schemeClr val="tx1"/>
                </a:solidFill>
              </a:rPr>
              <a:t>педагогической работы, специально </a:t>
            </a:r>
            <a:r>
              <a:rPr lang="ru-RU" sz="2800" b="1" i="1" dirty="0">
                <a:solidFill>
                  <a:schemeClr val="tx1"/>
                </a:solidFill>
              </a:rPr>
              <a:t>моделируемые ситуа­ции</a:t>
            </a:r>
            <a:r>
              <a:rPr lang="ru-RU" sz="2800" b="1" dirty="0">
                <a:solidFill>
                  <a:schemeClr val="tx1"/>
                </a:solidFill>
              </a:rPr>
              <a:t>, обеспечивающие тренинг в выполнении некоторых правил, ха­рактеризующих проявления основ мужественности и женственности </a:t>
            </a:r>
            <a:r>
              <a:rPr lang="ru-RU" sz="2800" b="1" u="sng" dirty="0">
                <a:solidFill>
                  <a:schemeClr val="tx1"/>
                </a:solidFill>
              </a:rPr>
              <a:t>в воображаемом плане.</a:t>
            </a:r>
            <a:endParaRPr lang="ru-RU" sz="2800" b="1" dirty="0">
              <a:solidFill>
                <a:schemeClr val="tx1"/>
              </a:solidFill>
            </a:endParaRPr>
          </a:p>
          <a:p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</a:rPr>
              <a:t>Тематика инсценировок</a:t>
            </a:r>
            <a:endParaRPr lang="ru-RU" sz="40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«У </a:t>
            </a:r>
            <a:r>
              <a:rPr lang="ru-RU" b="1" dirty="0">
                <a:solidFill>
                  <a:schemeClr val="tx1"/>
                </a:solidFill>
              </a:rPr>
              <a:t>папы разболелся </a:t>
            </a:r>
            <a:r>
              <a:rPr lang="ru-RU" b="1" dirty="0" smtClean="0">
                <a:solidFill>
                  <a:schemeClr val="tx1"/>
                </a:solidFill>
              </a:rPr>
              <a:t>зуб»,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«У </a:t>
            </a:r>
            <a:r>
              <a:rPr lang="ru-RU" b="1" dirty="0">
                <a:solidFill>
                  <a:schemeClr val="tx1"/>
                </a:solidFill>
              </a:rPr>
              <a:t>мамы под­горела </a:t>
            </a:r>
            <a:r>
              <a:rPr lang="ru-RU" b="1" dirty="0" smtClean="0">
                <a:solidFill>
                  <a:schemeClr val="tx1"/>
                </a:solidFill>
              </a:rPr>
              <a:t>каша», </a:t>
            </a:r>
          </a:p>
          <a:p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«Дедушка </a:t>
            </a:r>
            <a:r>
              <a:rPr lang="ru-RU" b="1" dirty="0">
                <a:solidFill>
                  <a:schemeClr val="tx1"/>
                </a:solidFill>
              </a:rPr>
              <a:t>собирается за </a:t>
            </a:r>
            <a:r>
              <a:rPr lang="ru-RU" b="1" dirty="0" smtClean="0">
                <a:solidFill>
                  <a:schemeClr val="tx1"/>
                </a:solidFill>
              </a:rPr>
              <a:t>газе­той»,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«Бабушка </a:t>
            </a:r>
            <a:r>
              <a:rPr lang="ru-RU" b="1" dirty="0">
                <a:solidFill>
                  <a:schemeClr val="tx1"/>
                </a:solidFill>
              </a:rPr>
              <a:t>не может застегнуть </a:t>
            </a:r>
            <a:r>
              <a:rPr lang="ru-RU" b="1" dirty="0" smtClean="0">
                <a:solidFill>
                  <a:schemeClr val="tx1"/>
                </a:solidFill>
              </a:rPr>
              <a:t>сапог» и другие.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Тематику инсценировок подобрать   таким образом</a:t>
            </a:r>
            <a:r>
              <a:rPr lang="ru-RU" sz="2800" b="1" dirty="0">
                <a:solidFill>
                  <a:schemeClr val="tx1"/>
                </a:solidFill>
              </a:rPr>
              <a:t>, чтобы дети имели возможность </a:t>
            </a:r>
            <a:r>
              <a:rPr lang="ru-RU" sz="2800" b="1" u="sng" dirty="0">
                <a:solidFill>
                  <a:schemeClr val="tx1"/>
                </a:solidFill>
              </a:rPr>
              <a:t>проявить эмоциональную отзывчивость</a:t>
            </a:r>
            <a:r>
              <a:rPr lang="ru-RU" sz="2800" b="1" dirty="0">
                <a:solidFill>
                  <a:schemeClr val="tx1"/>
                </a:solidFill>
              </a:rPr>
              <a:t> или оказать действенную помощь хотя бы в воображаемом плане.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3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77809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Ситуации по принципу </a:t>
            </a:r>
            <a:r>
              <a:rPr lang="ru-RU" sz="4000" b="1" dirty="0" err="1" smtClean="0">
                <a:solidFill>
                  <a:srgbClr val="FFFF00"/>
                </a:solidFill>
              </a:rPr>
              <a:t>взаимодополнения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25602" name="Picture 2" descr="C:\Users\Наталья\Desktop\фоны\гендер\0_9cecf_1593935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11369"/>
            <a:ext cx="374441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3" name="Picture 3" descr="C:\Users\Наталья\Desktop\фоны\гендер\slide_example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67" y="4194160"/>
            <a:ext cx="4113104" cy="240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4" name="Picture 4" descr="C:\Users\Наталья\Desktop\фоны\гендер\KIDSCOOKING-866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50" y="1290995"/>
            <a:ext cx="4041207" cy="2692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54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Для формирования </a:t>
            </a:r>
            <a:r>
              <a:rPr lang="ru-RU" sz="2800" b="1" dirty="0">
                <a:solidFill>
                  <a:srgbClr val="FFFF00"/>
                </a:solidFill>
              </a:rPr>
              <a:t>у девочек умения проявлять заботливость по от­ношению к малышам</a:t>
            </a:r>
            <a:r>
              <a:rPr lang="ru-RU" sz="2800" dirty="0">
                <a:solidFill>
                  <a:srgbClr val="FFFF00"/>
                </a:solidFill>
              </a:rPr>
              <a:t>  </a:t>
            </a:r>
            <a:r>
              <a:rPr lang="ru-RU" sz="2800" dirty="0" smtClean="0">
                <a:solidFill>
                  <a:srgbClr val="FFFF00"/>
                </a:solidFill>
              </a:rPr>
              <a:t>необходима  </a:t>
            </a:r>
            <a:r>
              <a:rPr lang="ru-RU" sz="2800" dirty="0">
                <a:solidFill>
                  <a:srgbClr val="FFFF00"/>
                </a:solidFill>
              </a:rPr>
              <a:t>тщательная подготовка: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наблю­дение за работой воспитателя в группе малышей</a:t>
            </a:r>
            <a:r>
              <a:rPr lang="ru-RU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беседы по этим на­блюдениям,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заучивание </a:t>
            </a:r>
            <a:r>
              <a:rPr lang="ru-RU" b="1" dirty="0" err="1">
                <a:solidFill>
                  <a:schemeClr val="tx1"/>
                </a:solidFill>
              </a:rPr>
              <a:t>потешек</a:t>
            </a:r>
            <a:r>
              <a:rPr lang="ru-RU" b="1" dirty="0">
                <a:solidFill>
                  <a:schemeClr val="tx1"/>
                </a:solidFill>
              </a:rPr>
              <a:t>, частушек,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коротких </a:t>
            </a:r>
            <a:r>
              <a:rPr lang="ru-RU" b="1" dirty="0">
                <a:solidFill>
                  <a:schemeClr val="tx1"/>
                </a:solidFill>
              </a:rPr>
              <a:t>стихотворений для малышей и т.п.</a:t>
            </a: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5940152" y="3470322"/>
            <a:ext cx="2920200" cy="3171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/>
          <a:stretch/>
        </p:blipFill>
        <p:spPr bwMode="auto">
          <a:xfrm>
            <a:off x="323528" y="3655661"/>
            <a:ext cx="3931486" cy="298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8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>
                <a:solidFill>
                  <a:srgbClr val="FFFF00"/>
                </a:solidFill>
              </a:rPr>
              <a:t>П</a:t>
            </a:r>
            <a:r>
              <a:rPr lang="ru-RU" sz="4800" i="1" dirty="0" smtClean="0">
                <a:solidFill>
                  <a:srgbClr val="FFFF00"/>
                </a:solidFill>
              </a:rPr>
              <a:t>едагогические условия </a:t>
            </a:r>
            <a:endParaRPr lang="ru-RU" sz="48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активизация са­мого ребенка в присвоении идеалов мужественности, женственности, семейных </a:t>
            </a:r>
            <a:r>
              <a:rPr lang="ru-RU" sz="2800" b="1" dirty="0" smtClean="0">
                <a:solidFill>
                  <a:schemeClr val="tx1"/>
                </a:solidFill>
              </a:rPr>
              <a:t>ролей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формирование положительного идеала не только своего, но и противоположного </a:t>
            </a:r>
            <a:r>
              <a:rPr lang="ru-RU" sz="2800" b="1" dirty="0" smtClean="0">
                <a:solidFill>
                  <a:schemeClr val="tx1"/>
                </a:solidFill>
              </a:rPr>
              <a:t>пола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опора на фактор "совместности" в воспитании мальчиков и </a:t>
            </a:r>
            <a:r>
              <a:rPr lang="ru-RU" sz="2800" b="1" dirty="0" smtClean="0">
                <a:solidFill>
                  <a:schemeClr val="tx1"/>
                </a:solidFill>
              </a:rPr>
              <a:t>девочек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использование раз­нообразных средств, вовлекающих ребенка в разнообразные виды совместной ин­тересной для него </a:t>
            </a:r>
            <a:r>
              <a:rPr lang="ru-RU" sz="2800" b="1" dirty="0" smtClean="0">
                <a:solidFill>
                  <a:schemeClr val="tx1"/>
                </a:solidFill>
              </a:rPr>
              <a:t>деятельности</a:t>
            </a:r>
            <a:endParaRPr lang="ru-RU" sz="2800" b="1" dirty="0">
              <a:solidFill>
                <a:schemeClr val="tx1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540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tx1"/>
                </a:solidFill>
              </a:rPr>
              <a:t>«Талант </a:t>
            </a:r>
            <a:r>
              <a:rPr lang="ru-RU" sz="3600" b="1" i="1" dirty="0">
                <a:solidFill>
                  <a:schemeClr val="tx1"/>
                </a:solidFill>
              </a:rPr>
              <a:t>в каждом </a:t>
            </a:r>
            <a:r>
              <a:rPr lang="ru-RU" sz="3600" b="1" i="1" dirty="0" smtClean="0">
                <a:solidFill>
                  <a:schemeClr val="tx1"/>
                </a:solidFill>
              </a:rPr>
              <a:t>ребёнке!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chemeClr val="tx1"/>
                </a:solidFill>
              </a:rPr>
              <a:t>Е</a:t>
            </a:r>
            <a:r>
              <a:rPr lang="ru-RU" sz="3600" b="1" i="1" dirty="0" smtClean="0">
                <a:solidFill>
                  <a:schemeClr val="tx1"/>
                </a:solidFill>
              </a:rPr>
              <a:t>го  надо </a:t>
            </a:r>
            <a:r>
              <a:rPr lang="ru-RU" sz="3600" b="1" i="1" dirty="0">
                <a:solidFill>
                  <a:schemeClr val="tx1"/>
                </a:solidFill>
              </a:rPr>
              <a:t>воспитывать </a:t>
            </a:r>
            <a:r>
              <a:rPr lang="ru-RU" sz="3600" b="1" i="1" dirty="0" smtClean="0">
                <a:solidFill>
                  <a:schemeClr val="tx1"/>
                </a:solidFill>
              </a:rPr>
              <a:t>- на </a:t>
            </a:r>
            <a:r>
              <a:rPr lang="ru-RU" sz="3600" b="1" i="1" dirty="0">
                <a:solidFill>
                  <a:schemeClr val="tx1"/>
                </a:solidFill>
              </a:rPr>
              <a:t>высоком! </a:t>
            </a:r>
            <a:endParaRPr lang="ru-RU" sz="3600" b="1" i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tx1"/>
                </a:solidFill>
              </a:rPr>
              <a:t>Надо </a:t>
            </a:r>
            <a:r>
              <a:rPr lang="ru-RU" sz="3600" b="1" i="1" dirty="0">
                <a:solidFill>
                  <a:schemeClr val="tx1"/>
                </a:solidFill>
              </a:rPr>
              <a:t>формировать вкус </a:t>
            </a:r>
            <a:r>
              <a:rPr lang="ru-RU" sz="3600" b="1" i="1" dirty="0" smtClean="0">
                <a:solidFill>
                  <a:schemeClr val="tx1"/>
                </a:solidFill>
              </a:rPr>
              <a:t>- к </a:t>
            </a:r>
            <a:r>
              <a:rPr lang="ru-RU" sz="3600" b="1" i="1" dirty="0">
                <a:solidFill>
                  <a:schemeClr val="tx1"/>
                </a:solidFill>
              </a:rPr>
              <a:t>совершенству, вкус к лучшему</a:t>
            </a:r>
            <a:r>
              <a:rPr lang="ru-RU" sz="3600" b="1" i="1" dirty="0" smtClean="0">
                <a:solidFill>
                  <a:schemeClr val="tx1"/>
                </a:solidFill>
              </a:rPr>
              <a:t>».   </a:t>
            </a:r>
          </a:p>
          <a:p>
            <a:pPr marL="0" indent="0" algn="r">
              <a:buNone/>
            </a:pPr>
            <a:r>
              <a:rPr lang="ru-RU" sz="3600" b="1" i="1" dirty="0">
                <a:solidFill>
                  <a:schemeClr val="tx1"/>
                </a:solidFill>
              </a:rPr>
              <a:t> </a:t>
            </a:r>
            <a:r>
              <a:rPr lang="ru-RU" sz="3600" b="1" i="1" dirty="0" smtClean="0">
                <a:solidFill>
                  <a:schemeClr val="tx1"/>
                </a:solidFill>
              </a:rPr>
              <a:t>                 </a:t>
            </a:r>
            <a:r>
              <a:rPr lang="ru-RU" sz="3200" b="1" i="1" dirty="0" smtClean="0">
                <a:solidFill>
                  <a:schemeClr val="tx1"/>
                </a:solidFill>
              </a:rPr>
              <a:t>русский философ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chemeClr val="tx1"/>
                </a:solidFill>
              </a:rPr>
              <a:t>И</a:t>
            </a:r>
            <a:r>
              <a:rPr lang="ru-RU" sz="3200" b="1" i="1" dirty="0">
                <a:solidFill>
                  <a:schemeClr val="tx1"/>
                </a:solidFill>
              </a:rPr>
              <a:t>. А. </a:t>
            </a:r>
            <a:r>
              <a:rPr lang="ru-RU" sz="3200" b="1" i="1" dirty="0" smtClean="0">
                <a:solidFill>
                  <a:schemeClr val="tx1"/>
                </a:solidFill>
              </a:rPr>
              <a:t>Ильин</a:t>
            </a:r>
            <a:endParaRPr lang="ru-RU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325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</a:rPr>
              <a:t>Работа с девочками</a:t>
            </a:r>
            <a:endParaRPr lang="ru-RU" sz="4000" i="1" dirty="0">
              <a:solidFill>
                <a:srgbClr val="FFFF00"/>
              </a:solidFill>
            </a:endParaRPr>
          </a:p>
        </p:txBody>
      </p:sp>
      <p:pic>
        <p:nvPicPr>
          <p:cNvPr id="2053" name="Picture 5" descr="D:\Общая папка\5 апреля 2016 6 семинар\фот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112568" cy="3318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763657" cy="317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талья\Desktop\фоны\цветызаставка\0_2b9d0_e53d3624_or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276873"/>
            <a:ext cx="6768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charset="0"/>
              <a:buNone/>
            </a:pPr>
            <a:endParaRPr lang="ru-RU" sz="4800" i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>
              <a:buFont typeface="Arial" charset="0"/>
              <a:buNone/>
            </a:pPr>
            <a:endParaRPr lang="ru-RU" sz="4800" i="1" dirty="0">
              <a:solidFill>
                <a:schemeClr val="tx1">
                  <a:lumMod val="85000"/>
                </a:schemeClr>
              </a:solidFill>
            </a:endParaRPr>
          </a:p>
          <a:p>
            <a:pPr algn="ctr">
              <a:buFont typeface="Arial" charset="0"/>
              <a:buNone/>
            </a:pPr>
            <a:endParaRPr lang="ru-RU" sz="4800" i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4800" i="1" dirty="0" smtClean="0">
                <a:solidFill>
                  <a:schemeClr val="tx1">
                    <a:lumMod val="85000"/>
                  </a:schemeClr>
                </a:solidFill>
              </a:rPr>
              <a:t>Благодарим </a:t>
            </a:r>
            <a:endParaRPr lang="ru-RU" sz="4800" i="1" dirty="0">
              <a:solidFill>
                <a:schemeClr val="tx1">
                  <a:lumMod val="85000"/>
                </a:schemeClr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4800" i="1" dirty="0">
                <a:solidFill>
                  <a:schemeClr val="tx1">
                    <a:lumMod val="85000"/>
                  </a:schemeClr>
                </a:solidFill>
              </a:rPr>
              <a:t>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6301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Общая папка\5 апреля 2016 6 семинар\фото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0" y="2780928"/>
            <a:ext cx="4415164" cy="3316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81" y="251220"/>
            <a:ext cx="4311533" cy="294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34" y="3601123"/>
            <a:ext cx="4198095" cy="324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0" y="1431940"/>
            <a:ext cx="451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Работа с мальчиками </a:t>
            </a:r>
          </a:p>
        </p:txBody>
      </p:sp>
    </p:spTree>
    <p:extLst>
      <p:ext uri="{BB962C8B-B14F-4D97-AF65-F5344CB8AC3E}">
        <p14:creationId xmlns:p14="http://schemas.microsoft.com/office/powerpoint/2010/main" val="3329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i="1" dirty="0" smtClean="0">
                <a:solidFill>
                  <a:srgbClr val="FFFF00"/>
                </a:solidFill>
              </a:rPr>
              <a:t>Работа и с мальчиками и с девочками 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56786"/>
            <a:ext cx="4760146" cy="3168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24" y="1196752"/>
            <a:ext cx="4057050" cy="264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230415" cy="3642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89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9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0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1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Парк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132</Template>
  <TotalTime>1525</TotalTime>
  <Words>2231</Words>
  <Application>Microsoft Office PowerPoint</Application>
  <PresentationFormat>Экран (4:3)</PresentationFormat>
  <Paragraphs>315</Paragraphs>
  <Slides>70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25</vt:i4>
      </vt:variant>
      <vt:variant>
        <vt:lpstr>Заголовки слайдов</vt:lpstr>
      </vt:variant>
      <vt:variant>
        <vt:i4>70</vt:i4>
      </vt:variant>
    </vt:vector>
  </HeadingPairs>
  <TitlesOfParts>
    <vt:vector size="95" baseType="lpstr">
      <vt:lpstr>Паркет</vt:lpstr>
      <vt:lpstr>Тема2</vt:lpstr>
      <vt:lpstr>1_Тема2</vt:lpstr>
      <vt:lpstr>2_Тема2</vt:lpstr>
      <vt:lpstr>1_Паркет</vt:lpstr>
      <vt:lpstr>2_Паркет</vt:lpstr>
      <vt:lpstr>3_Паркет</vt:lpstr>
      <vt:lpstr>4_Паркет</vt:lpstr>
      <vt:lpstr>5_Паркет</vt:lpstr>
      <vt:lpstr>6_Паркет</vt:lpstr>
      <vt:lpstr>7_Паркет</vt:lpstr>
      <vt:lpstr>8_Паркет</vt:lpstr>
      <vt:lpstr>9_Паркет</vt:lpstr>
      <vt:lpstr>10_Паркет</vt:lpstr>
      <vt:lpstr>11_Паркет</vt:lpstr>
      <vt:lpstr>12_Паркет</vt:lpstr>
      <vt:lpstr>13_Паркет</vt:lpstr>
      <vt:lpstr>14_Паркет</vt:lpstr>
      <vt:lpstr>15_Паркет</vt:lpstr>
      <vt:lpstr>16_Паркет</vt:lpstr>
      <vt:lpstr>17_Паркет</vt:lpstr>
      <vt:lpstr>18_Паркет</vt:lpstr>
      <vt:lpstr>19_Паркет</vt:lpstr>
      <vt:lpstr>20_Паркет</vt:lpstr>
      <vt:lpstr>21_Паркет</vt:lpstr>
      <vt:lpstr>               МОУ «Начальная школа-детский сад №115» </vt:lpstr>
      <vt:lpstr>Презентация PowerPoint</vt:lpstr>
      <vt:lpstr>Архетипы мальчиков и девочек</vt:lpstr>
      <vt:lpstr>Сюжетно-ролевая игра </vt:lpstr>
      <vt:lpstr>Презентация PowerPoint</vt:lpstr>
      <vt:lpstr>Роль педагога </vt:lpstr>
      <vt:lpstr>Работа с девочками</vt:lpstr>
      <vt:lpstr>Презентация PowerPoint</vt:lpstr>
      <vt:lpstr>Работа и с мальчиками и с девочками </vt:lpstr>
      <vt:lpstr>Взаимопроникновение  сюжетов</vt:lpstr>
      <vt:lpstr>Презентация PowerPoint</vt:lpstr>
      <vt:lpstr>Презентация PowerPoint</vt:lpstr>
      <vt:lpstr>Игры по принципу взаимодополнения </vt:lpstr>
      <vt:lpstr>Презентация PowerPoint</vt:lpstr>
      <vt:lpstr>Презентация PowerPoint</vt:lpstr>
      <vt:lpstr>Презентация PowerPoint</vt:lpstr>
      <vt:lpstr>Ручной труд </vt:lpstr>
      <vt:lpstr>Презентация PowerPoint</vt:lpstr>
      <vt:lpstr>Презентация PowerPoint</vt:lpstr>
      <vt:lpstr>«Секретные совещани­я»  Ш.А.Амонашвили </vt:lpstr>
      <vt:lpstr>Секретные совещания </vt:lpstr>
      <vt:lpstr>С мальчиками обсуждаются правила по отношению к девочкам и слабым. </vt:lpstr>
      <vt:lpstr>С девочками необходимо обсуждать  следующие правила поведения девочек : </vt:lpstr>
      <vt:lpstr>Всячески поощряйте  навыки рукоделия у девочек и умение мастерить у мальчиков, формируемые в семье.  Устраивайте  небольшие персональные выставки  или просмотры работ детей, принесенных из дома.    </vt:lpstr>
      <vt:lpstr>Темы трудовых заданий </vt:lpstr>
      <vt:lpstr>Изготовление медалей   за бла­городный поступок</vt:lpstr>
      <vt:lpstr>Изготовление медалей  за  бла­городный поступок</vt:lpstr>
      <vt:lpstr>Дежурство  в группе  по принципу взаимодополнения</vt:lpstr>
      <vt:lpstr>Итоги совместной игры</vt:lpstr>
      <vt:lpstr>             Студия танца</vt:lpstr>
      <vt:lpstr>Презентация PowerPoint</vt:lpstr>
      <vt:lpstr>Методические приемы</vt:lpstr>
      <vt:lpstr>Презентация PowerPoint</vt:lpstr>
      <vt:lpstr>Презентация PowerPoint</vt:lpstr>
      <vt:lpstr>     музыкальные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</vt:lpstr>
      <vt:lpstr>Как рисуют девочки  и мальчики?</vt:lpstr>
      <vt:lpstr>Как рисуют девочки и мальчики?</vt:lpstr>
      <vt:lpstr>Лексические формы для девочек</vt:lpstr>
      <vt:lpstr>Лексические формы для мальчиков </vt:lpstr>
      <vt:lpstr>Роль литературных произведений</vt:lpstr>
      <vt:lpstr>Почему падает интерес к слушанию художественных произведений?</vt:lpstr>
      <vt:lpstr>1 блок. Тематические циклы для мальчиков</vt:lpstr>
      <vt:lpstr>А.  Произведения, раскрывающие качества му­жественности, присущие защитникам Отечества: смелость, стойкость, ответственность.</vt:lpstr>
      <vt:lpstr>Б.  О мужественных поступках в мирное время, но в необычных обстоятельствах. </vt:lpstr>
      <vt:lpstr>В. Произведения о мальчи­ках, проявляющих качества мужественности.</vt:lpstr>
      <vt:lpstr>2 блок. Тематические циклы для девочек</vt:lpstr>
      <vt:lpstr>3 блок. Тематический цикл о представлениях об идеальной семье, содержании мужских и женских семейных ролей.</vt:lpstr>
      <vt:lpstr> жерт­венная и самоотверженная роль матери.  </vt:lpstr>
      <vt:lpstr>Представления о счастливой семье совместный труд в дружной семье. </vt:lpstr>
      <vt:lpstr> Помощь детей –взрослым. Взаимоотношени­я братьев и сестер. </vt:lpstr>
      <vt:lpstr>А.Этические проблемные ситуации</vt:lpstr>
      <vt:lpstr>1. Проблема разрешена двумя детьми, одним - правильно другим – неправильно. </vt:lpstr>
      <vt:lpstr>2. Проблема в предложенном рассказе решалась непра­вильно. </vt:lpstr>
      <vt:lpstr>3. Перед ребенком в проблемной ситуации стоит вопрос: «Как поступить?»  </vt:lpstr>
      <vt:lpstr>Репродукции классических произведений живописи</vt:lpstr>
      <vt:lpstr> Викторины с использова­нием кукольного театра </vt:lpstr>
      <vt:lpstr>Приемы реализации представлений о мужских и женских социальных ролях в специально моделируемых ситуациях </vt:lpstr>
      <vt:lpstr>Тематика инсценировок</vt:lpstr>
      <vt:lpstr>Ситуации по принципу взаимодополнения</vt:lpstr>
      <vt:lpstr>Для формирования у девочек умения проявлять заботливость по от­ношению к малышам  необходима  тщательная подготовка: </vt:lpstr>
      <vt:lpstr>Педагогические условия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Иван</cp:lastModifiedBy>
  <cp:revision>173</cp:revision>
  <dcterms:created xsi:type="dcterms:W3CDTF">2016-02-24T09:42:03Z</dcterms:created>
  <dcterms:modified xsi:type="dcterms:W3CDTF">2017-03-28T10:57:17Z</dcterms:modified>
</cp:coreProperties>
</file>