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  <p:sldMasterId id="2147484778" r:id="rId2"/>
    <p:sldMasterId id="2147484790" r:id="rId3"/>
  </p:sldMasterIdLst>
  <p:notesMasterIdLst>
    <p:notesMasterId r:id="rId53"/>
  </p:notesMasterIdLst>
  <p:handoutMasterIdLst>
    <p:handoutMasterId r:id="rId54"/>
  </p:handoutMasterIdLst>
  <p:sldIdLst>
    <p:sldId id="670" r:id="rId4"/>
    <p:sldId id="413" r:id="rId5"/>
    <p:sldId id="415" r:id="rId6"/>
    <p:sldId id="472" r:id="rId7"/>
    <p:sldId id="636" r:id="rId8"/>
    <p:sldId id="678" r:id="rId9"/>
    <p:sldId id="477" r:id="rId10"/>
    <p:sldId id="644" r:id="rId11"/>
    <p:sldId id="467" r:id="rId12"/>
    <p:sldId id="645" r:id="rId13"/>
    <p:sldId id="669" r:id="rId14"/>
    <p:sldId id="642" r:id="rId15"/>
    <p:sldId id="643" r:id="rId16"/>
    <p:sldId id="637" r:id="rId17"/>
    <p:sldId id="661" r:id="rId18"/>
    <p:sldId id="663" r:id="rId19"/>
    <p:sldId id="660" r:id="rId20"/>
    <p:sldId id="682" r:id="rId21"/>
    <p:sldId id="604" r:id="rId22"/>
    <p:sldId id="648" r:id="rId23"/>
    <p:sldId id="649" r:id="rId24"/>
    <p:sldId id="650" r:id="rId25"/>
    <p:sldId id="707" r:id="rId26"/>
    <p:sldId id="652" r:id="rId27"/>
    <p:sldId id="694" r:id="rId28"/>
    <p:sldId id="657" r:id="rId29"/>
    <p:sldId id="667" r:id="rId30"/>
    <p:sldId id="553" r:id="rId31"/>
    <p:sldId id="654" r:id="rId32"/>
    <p:sldId id="655" r:id="rId33"/>
    <p:sldId id="509" r:id="rId34"/>
    <p:sldId id="656" r:id="rId35"/>
    <p:sldId id="617" r:id="rId36"/>
    <p:sldId id="706" r:id="rId37"/>
    <p:sldId id="703" r:id="rId38"/>
    <p:sldId id="704" r:id="rId39"/>
    <p:sldId id="625" r:id="rId40"/>
    <p:sldId id="606" r:id="rId41"/>
    <p:sldId id="622" r:id="rId42"/>
    <p:sldId id="686" r:id="rId43"/>
    <p:sldId id="621" r:id="rId44"/>
    <p:sldId id="673" r:id="rId45"/>
    <p:sldId id="699" r:id="rId46"/>
    <p:sldId id="685" r:id="rId47"/>
    <p:sldId id="697" r:id="rId48"/>
    <p:sldId id="698" r:id="rId49"/>
    <p:sldId id="700" r:id="rId50"/>
    <p:sldId id="659" r:id="rId51"/>
    <p:sldId id="469" r:id="rId52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0066FF"/>
    <a:srgbClr val="FF99CC"/>
    <a:srgbClr val="990000"/>
    <a:srgbClr val="99CC00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6" autoAdjust="0"/>
    <p:restoredTop sz="94399" autoAdjust="0"/>
  </p:normalViewPr>
  <p:slideViewPr>
    <p:cSldViewPr>
      <p:cViewPr varScale="1">
        <p:scale>
          <a:sx n="106" d="100"/>
          <a:sy n="106" d="100"/>
        </p:scale>
        <p:origin x="-16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470FDD-8A3F-485E-9608-BA31F609FB2B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B5D1EB-3E04-46E2-B4FB-F871B7E96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BDD1C4-6281-44E5-B4E8-8B32EC8EAE48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A460E3-F3BA-40FC-B35B-A719B4FC7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31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460E3-F3BA-40FC-B35B-A719B4FC7C5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43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69AD-03E8-45B8-9DB1-124FC50C1005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FBFF-021D-449D-A1DB-D83259F61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9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990F-1F05-4F97-A0B5-32B94DA19D1C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84B4-4DD6-4920-80DA-5E3827C6E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4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7EE-2153-4293-8110-601B7C7F28AC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03BE-0DC6-4223-B4E7-115ABD5E0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1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3434-8DEE-4BB3-8F47-A07E4DBB9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5836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AA9-9529-4964-8301-0C3CC31E6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1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FC8655-45B9-4ECE-997A-DCF51C9B5F4E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BB01F2D-4857-43C0-9950-B508EA77D9C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410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343FC-1BB0-4534-A063-C01D7CC679F4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E278D-BB2B-4FBE-889E-397FA81DCED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567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3DE72A-ECA7-40E8-8A70-0E5043C6BAEF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2083C-8E7E-4965-ACB4-4E518C81D5D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572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B26440-8FC1-4851-AFC7-B984BAADFEFB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149AC-5BBC-44D2-8D60-F44064D8D97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161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E8FFD6-20DF-4579-834A-F46832984D9A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F62B3-E6DE-4ECD-85DD-463E82B6523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191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BBBCD0-F367-479E-8044-D3C84AAC2512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6044-A875-4AC1-8E8D-5FDE343A747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883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7411-58A2-4F4E-B70B-AA84F6C3659B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D37E-A52F-49B4-9DC8-C51D90EB6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230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06941-89C0-43EB-8EFC-F9BF0C7B2DAA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A3FB-24A4-4AA8-945B-90C8A61D8F4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459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D767E-608A-4383-A285-1DBD6D71F070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92BE48-F55D-4C4F-9D12-85C01DC20FB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961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1E8062-3B27-46BD-85AD-EE11E9420F9E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6020-3ECD-41AB-A31B-E7462353339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352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C0E04-90DE-4B43-B79E-12D8440FE518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BF36B-6016-4D42-99F0-96F3E4E6546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711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12CA2-EE8D-4485-BC1B-B40708B5CF83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12.09.2017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2A23C-F319-447D-BFC2-D3990515649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632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69AD-03E8-45B8-9DB1-124FC50C1005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FBFF-021D-449D-A1DB-D83259F61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86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7411-58A2-4F4E-B70B-AA84F6C3659B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D37E-A52F-49B4-9DC8-C51D90EB6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193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D388-2838-48AC-9D09-36EB5F166CBD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EA3F-2E03-4725-858C-AE9B754D7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83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41C8-2725-4AED-B76E-EBBE2A2A4EFC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AAD0-6AF8-47F1-AACB-598D61157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48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9CCF-A11F-4D0B-9421-4DEEC19F863A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453-E0F0-4C3C-8279-A73BAC7A0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3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D388-2838-48AC-9D09-36EB5F166CBD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EA3F-2E03-4725-858C-AE9B754D7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3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937D-5750-4BE1-BA06-F0866F07515B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5878-106F-4027-B8A7-A42F99706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48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2212-861E-4E33-B959-47B070262C53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F924D-7D3F-4D22-AD0E-6065FA733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93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F9BF-57E2-4284-97C8-AC901AAE3C4A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01A5-3B33-48C7-B451-E1CD5B092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37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B6BF-3737-483A-8346-1331D690B1AA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6BA3-676E-4789-883A-E10F3B9CE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47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990F-1F05-4F97-A0B5-32B94DA19D1C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84B4-4DD6-4920-80DA-5E3827C6E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39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7EE-2153-4293-8110-601B7C7F28AC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03BE-0DC6-4223-B4E7-115ABD5E0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71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3434-8DEE-4BB3-8F47-A07E4DBB9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56396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368BC-EC9C-43A9-AACD-3FD4CDC951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1603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AA9-9529-4964-8301-0C3CC31E6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1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41C8-2725-4AED-B76E-EBBE2A2A4EFC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AAD0-6AF8-47F1-AACB-598D61157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67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9CCF-A11F-4D0B-9421-4DEEC19F863A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453-E0F0-4C3C-8279-A73BAC7A0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7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937D-5750-4BE1-BA06-F0866F07515B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5878-106F-4027-B8A7-A42F99706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00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2212-861E-4E33-B959-47B070262C53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F924D-7D3F-4D22-AD0E-6065FA733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4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F9BF-57E2-4284-97C8-AC901AAE3C4A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01A5-3B33-48C7-B451-E1CD5B092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6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B6BF-3737-483A-8346-1331D690B1AA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6BA3-676E-4789-883A-E10F3B9CE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3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70E0AE4-791F-4FF2-B76D-7D9F9463D859}" type="datetimeFigureOut">
              <a:rPr lang="ru-RU" b="0"/>
              <a:pPr eaLnBrk="1" hangingPunct="1">
                <a:defRPr/>
              </a:pPr>
              <a:t>12.09.2017</a:t>
            </a:fld>
            <a:endParaRPr lang="ru-RU" b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 b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ADC592-B117-49DA-9C0A-B0DCF420F670}" type="slidenum">
              <a:rPr lang="ru-RU" b="0"/>
              <a:pPr eaLnBrk="1" hangingPunct="1">
                <a:defRPr/>
              </a:pPr>
              <a:t>‹#›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45314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  <p:sldLayoutId id="2147484774" r:id="rId12"/>
    <p:sldLayoutId id="21474847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03483A6-6C55-45EA-B567-5116C150E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1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70E0AE4-791F-4FF2-B76D-7D9F9463D859}" type="datetimeFigureOut">
              <a:rPr lang="ru-RU" b="0"/>
              <a:pPr eaLnBrk="1" hangingPunct="1">
                <a:defRPr/>
              </a:pPr>
              <a:t>12.09.2017</a:t>
            </a:fld>
            <a:endParaRPr lang="ru-RU" b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 b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ADC592-B117-49DA-9C0A-B0DCF420F670}" type="slidenum">
              <a:rPr lang="ru-RU" b="0"/>
              <a:pPr eaLnBrk="1" hangingPunct="1">
                <a:defRPr/>
              </a:pPr>
              <a:t>‹#›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375536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  <p:sldLayoutId id="2147484802" r:id="rId12"/>
    <p:sldLayoutId id="2147484803" r:id="rId13"/>
    <p:sldLayoutId id="214748480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www.websib.ru/congress/2005/globus/IMG_8116b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1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Муниципальное общеобразовательное учреждение </a:t>
            </a:r>
            <a:r>
              <a:rPr lang="ru-RU" sz="31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1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1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</a:t>
            </a:r>
            <a:r>
              <a:rPr lang="ru-RU" sz="31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Начальная школа – детский сад №115»</a:t>
            </a: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3186" name="Picture 2" descr="C:\Users\Наталья\Desktop\буклет\для буклета\IMG_1117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1438"/>
            <a:ext cx="7488832" cy="4369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483690" y="5711053"/>
            <a:ext cx="459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Наталья Николаевна Зеленцова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lvl="0" algn="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директор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6957" y="6163484"/>
            <a:ext cx="523046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город  Ярославль</a:t>
            </a:r>
          </a:p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Сентябрь 2017год</a:t>
            </a:r>
            <a:endParaRPr lang="ru-RU" sz="1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" y="-33135"/>
            <a:ext cx="580812" cy="10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4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23850" y="116632"/>
            <a:ext cx="8229600" cy="936104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Ручной фиксатор для дидактического материала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196752"/>
            <a:ext cx="4750302" cy="316839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4333" y="3517072"/>
            <a:ext cx="4752048" cy="3168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01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4464496" cy="1355750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Резиновые мячики для заучивания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стихов</a:t>
            </a:r>
            <a:r>
              <a:rPr lang="ru-RU" sz="1600" b="0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686" y="2060848"/>
            <a:ext cx="371899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1" y="1484784"/>
            <a:ext cx="4445184" cy="48965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676775" cy="36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404664"/>
            <a:ext cx="352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+mj-ea"/>
                <a:cs typeface="+mj-cs"/>
              </a:rPr>
              <a:t>Послоговое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+mj-ea"/>
                <a:cs typeface="+mj-cs"/>
              </a:rPr>
              <a:t>    чтение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5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noFill/>
        </p:spPr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Сенсорные тренажеры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1403350" y="981075"/>
            <a:ext cx="6311900" cy="5905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solidFill>
                  <a:srgbClr val="0000FF"/>
                </a:solidFill>
              </a:rPr>
              <a:t> </a:t>
            </a: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</a:pP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              </a:t>
            </a:r>
          </a:p>
        </p:txBody>
      </p:sp>
      <p:pic>
        <p:nvPicPr>
          <p:cNvPr id="9" name="Picture 4" descr="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060" r="53107" b="47789"/>
          <a:stretch>
            <a:fillRect/>
          </a:stretch>
        </p:blipFill>
        <p:spPr>
          <a:xfrm>
            <a:off x="698834" y="692696"/>
            <a:ext cx="2520280" cy="31108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1958975" y="5322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8" y="4104038"/>
            <a:ext cx="3328913" cy="26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17" y="529588"/>
            <a:ext cx="2475983" cy="210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78100"/>
            <a:ext cx="4913313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216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Экологическое панно</a:t>
            </a:r>
          </a:p>
        </p:txBody>
      </p:sp>
      <p:pic>
        <p:nvPicPr>
          <p:cNvPr id="48131" name="Picture 6" descr="EKOLPAN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24000"/>
          </a:blip>
          <a:srcRect b="10218"/>
          <a:stretch>
            <a:fillRect/>
          </a:stretch>
        </p:blipFill>
        <p:spPr>
          <a:xfrm>
            <a:off x="251520" y="692696"/>
            <a:ext cx="4338153" cy="338437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" descr="IMG_1377.JPG"/>
          <p:cNvPicPr>
            <a:picLocks noChangeAspect="1"/>
          </p:cNvPicPr>
          <p:nvPr/>
        </p:nvPicPr>
        <p:blipFill>
          <a:blip r:embed="rId3" cstate="print"/>
          <a:srcRect l="11024"/>
          <a:stretch>
            <a:fillRect/>
          </a:stretch>
        </p:blipFill>
        <p:spPr bwMode="auto">
          <a:xfrm>
            <a:off x="4572000" y="3356992"/>
            <a:ext cx="432423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37764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1203" name="Picture 2" descr="C:\Users\Наталья\Desktop\фоны\здоровье\tanec_ritmi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088"/>
          <a:stretch>
            <a:fillRect/>
          </a:stretch>
        </p:blipFill>
        <p:spPr>
          <a:xfrm>
            <a:off x="4716016" y="892310"/>
            <a:ext cx="4221994" cy="273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4" name="Picture 3" descr="C:\Users\Наталья\Desktop\фоны\здоровье\barnefotba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4536504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11552" y="515719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Принцип  </a:t>
            </a:r>
          </a:p>
          <a:p>
            <a:pPr algn="ctr"/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«Не навреди»</a:t>
            </a:r>
            <a:endParaRPr lang="ru-RU" sz="2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72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04056"/>
          </a:xfrm>
        </p:spPr>
        <p:txBody>
          <a:bodyPr/>
          <a:lstStyle/>
          <a:p>
            <a:pPr lvl="0"/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Предметно развивающая </a:t>
            </a: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среда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для девочек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endParaRPr lang="ru-RU" sz="5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881693" cy="325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8306" name="Picture 2" descr="C:\Users\Наталья\Desktop\Общая папка\Буклет\P518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54733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74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" y="2722892"/>
            <a:ext cx="5645046" cy="413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0" y="0"/>
            <a:ext cx="5886109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pPr lvl="0"/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Предметно развивающая </a:t>
            </a: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среда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для мальчиков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endParaRPr lang="ru-RU" sz="5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23" y="3140968"/>
            <a:ext cx="5434886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5546266" cy="368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320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9974"/>
            <a:ext cx="8229600" cy="1143000"/>
          </a:xfrm>
        </p:spPr>
        <p:txBody>
          <a:bodyPr/>
          <a:lstStyle/>
          <a:p>
            <a:pPr marL="342900" lvl="0" indent="-342900" eaLnBrk="1" hangingPunct="1">
              <a:spcBef>
                <a:spcPts val="0"/>
              </a:spcBef>
            </a:pP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2</a:t>
            </a: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Реализация ФГОС в дошкольном и школьном отделениях посредством ТДМО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профессора Л.Г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 </a:t>
            </a:r>
            <a:r>
              <a:rPr lang="ru-RU" sz="28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Петерсон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</a:t>
            </a:r>
            <a:b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ru-RU"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172599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82974"/>
            <a:ext cx="4065240" cy="406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9512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По заключению государственной СЭС РФ </a:t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технология   «Школа 2000</a:t>
            </a:r>
            <a:r>
              <a:rPr lang="ru-RU" i="1" dirty="0" smtClean="0">
                <a:solidFill>
                  <a:schemeClr val="bg1"/>
                </a:solidFill>
              </a:rPr>
              <a:t>...» признана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 err="1">
                <a:solidFill>
                  <a:schemeClr val="bg1"/>
                </a:solidFill>
              </a:rPr>
              <a:t>здоровьесберегающей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Отмечена Премией Президента РФ в области</a:t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 образования за 2002 год</a:t>
            </a:r>
          </a:p>
        </p:txBody>
      </p:sp>
    </p:spTree>
    <p:extLst>
      <p:ext uri="{BB962C8B-B14F-4D97-AF65-F5344CB8AC3E}">
        <p14:creationId xmlns:p14="http://schemas.microsoft.com/office/powerpoint/2010/main" val="34439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357188" y="0"/>
            <a:ext cx="8448627" cy="980728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/>
            </a:r>
            <a:b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</a:br>
            <a:endParaRPr lang="ru-RU" sz="2400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856485" y="286191"/>
            <a:ext cx="4108003" cy="331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22" y="3799074"/>
            <a:ext cx="4176464" cy="294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7"/>
            <a:ext cx="4392488" cy="331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72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295592"/>
            <a:ext cx="911225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Открытие  </a:t>
            </a: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детского </a:t>
            </a:r>
            <a:r>
              <a:rPr lang="ru-RU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сада №115</a:t>
            </a:r>
            <a:r>
              <a:rPr lang="ru-RU" sz="3200" b="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endParaRPr lang="ru-RU" sz="3200" b="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 </a:t>
            </a:r>
            <a:r>
              <a:rPr lang="ru-RU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ноября 1992 год</a:t>
            </a:r>
            <a:endParaRPr lang="ru-RU" sz="3200" b="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20483" name="Picture 3" descr="дети 02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04878" y="1541615"/>
            <a:ext cx="8515594" cy="5155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3</a:t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Художественно-эстетическое 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и духовно-нравственное развитие – основа формирования целостного восприятия </a:t>
            </a: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мира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3200" b="1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7350" name="Picture 2" descr="C:\Users\Наталья\Desktop\Новые фото\P1270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1124744"/>
            <a:ext cx="3214710" cy="241103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1" name="Picture 8" descr="C:\Users\Наталья\Desktop\Фото\115 декабрь 2010\IMG_14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3714752"/>
            <a:ext cx="4072818" cy="27146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714875" y="928688"/>
            <a:ext cx="3606800" cy="2376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Музыкальное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Изобразительное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Театральное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Английский язык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Компьютерная 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Этика 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7348" name="Picture 2" descr="P4110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714752"/>
            <a:ext cx="3600450" cy="276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5214938" y="6491288"/>
            <a:ext cx="354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FF"/>
                </a:solidFill>
              </a:rPr>
              <a:t>Мюзикл «Снежная королева»</a:t>
            </a:r>
          </a:p>
        </p:txBody>
      </p:sp>
    </p:spTree>
    <p:extLst>
      <p:ext uri="{BB962C8B-B14F-4D97-AF65-F5344CB8AC3E}">
        <p14:creationId xmlns:p14="http://schemas.microsoft.com/office/powerpoint/2010/main" val="3537847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08720"/>
          </a:xfrm>
        </p:spPr>
        <p:txBody>
          <a:bodyPr/>
          <a:lstStyle/>
          <a:p>
            <a:pPr eaLnBrk="1" hangingPunct="1"/>
            <a:r>
              <a:rPr lang="ru-RU" sz="3600" b="1" i="1" dirty="0">
                <a:solidFill>
                  <a:srgbClr val="F79646">
                    <a:lumMod val="40000"/>
                    <a:lumOff val="60000"/>
                  </a:srgbClr>
                </a:solidFill>
              </a:rPr>
              <a:t>Музыкальное искусство</a:t>
            </a:r>
            <a:br>
              <a:rPr lang="ru-RU" sz="3600" b="1" i="1" dirty="0">
                <a:solidFill>
                  <a:srgbClr val="F79646">
                    <a:lumMod val="40000"/>
                    <a:lumOff val="60000"/>
                  </a:srgbClr>
                </a:solidFill>
              </a:rPr>
            </a:br>
            <a:endParaRPr lang="ru-RU" sz="2400" b="1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8640"/>
            <a:ext cx="9144000" cy="299747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ru-RU" sz="2400" b="1" i="1" dirty="0" smtClean="0">
              <a:solidFill>
                <a:srgbClr val="F79646">
                  <a:lumMod val="40000"/>
                  <a:lumOff val="60000"/>
                </a:srgbClr>
              </a:solidFill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Эстетическое восприятие  и основы музыкального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Опыт музыкально-творческой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      деятельности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Музыка в режимные моменты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Студия </a:t>
            </a:r>
            <a:r>
              <a:rPr lang="ru-RU" sz="2400" b="1" i="1" dirty="0">
                <a:solidFill>
                  <a:schemeClr val="bg1"/>
                </a:solidFill>
              </a:rPr>
              <a:t>эстрадного вокала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9396" name="Picture 7" descr="000347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>
          <a:xfrm>
            <a:off x="6012160" y="1519529"/>
            <a:ext cx="2520280" cy="2965035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7" name="Picture 7" descr="j0289421"/>
          <p:cNvPicPr>
            <a:picLocks noChangeAspect="1" noChangeArrowheads="1"/>
          </p:cNvPicPr>
          <p:nvPr/>
        </p:nvPicPr>
        <p:blipFill>
          <a:blip r:embed="rId4"/>
          <a:srcRect t="31511"/>
          <a:stretch>
            <a:fillRect/>
          </a:stretch>
        </p:blipFill>
        <p:spPr bwMode="auto">
          <a:xfrm>
            <a:off x="611559" y="3002047"/>
            <a:ext cx="3816425" cy="38719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2551608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429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ru-RU" sz="36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Arial" charset="0"/>
              </a:rPr>
              <a:t>Вокальная </a:t>
            </a:r>
            <a:r>
              <a:rPr lang="ru-RU" sz="36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Arial" charset="0"/>
              </a:rPr>
              <a:t>студия, хор</a:t>
            </a:r>
            <a:endParaRPr lang="ru-RU" sz="3600" i="1" dirty="0">
              <a:solidFill>
                <a:schemeClr val="accent6">
                  <a:lumMod val="40000"/>
                  <a:lumOff val="60000"/>
                </a:schemeClr>
              </a:solidFill>
              <a:latin typeface="Calibri"/>
              <a:cs typeface="Arial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1" y="642938"/>
            <a:ext cx="4524307" cy="291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Рисунок 1" descr="IMG_1430.JPG"/>
          <p:cNvPicPr>
            <a:picLocks noChangeAspect="1"/>
          </p:cNvPicPr>
          <p:nvPr/>
        </p:nvPicPr>
        <p:blipFill>
          <a:blip r:embed="rId3" cstate="print"/>
          <a:srcRect r="10236"/>
          <a:stretch>
            <a:fillRect/>
          </a:stretch>
        </p:blipFill>
        <p:spPr bwMode="auto">
          <a:xfrm>
            <a:off x="5220072" y="713150"/>
            <a:ext cx="3657400" cy="274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Наталья\Desktop\буклет\для буклета\фото для сайта ивану\фото литва\DSC024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55" y="3764616"/>
            <a:ext cx="4980914" cy="280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321557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Изобразительное искусство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908721"/>
            <a:ext cx="4536504" cy="388843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Живопись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Скульптура (глина, пластилин)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Дизайн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err="1" smtClean="0">
                <a:solidFill>
                  <a:schemeClr val="bg1"/>
                </a:solidFill>
              </a:rPr>
              <a:t>Бумагопластика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Художественный труд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Аппликация из различных материалов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Беседы о художниках и жанрах изобразительно-прикладного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Компьютерное конструирование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ru-RU" sz="2000" b="1" i="1" dirty="0" smtClean="0">
              <a:solidFill>
                <a:schemeClr val="bg1"/>
              </a:solidFill>
            </a:endParaRPr>
          </a:p>
        </p:txBody>
      </p:sp>
      <p:pic>
        <p:nvPicPr>
          <p:cNvPr id="65541" name="Picture 12" descr="270904-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20072" y="980728"/>
            <a:ext cx="3311525" cy="22320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7" descr="115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644008" y="3356992"/>
            <a:ext cx="4248472" cy="335461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144975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56100" y="115888"/>
            <a:ext cx="4787900" cy="63325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Ритмика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Классический, бальный, народный эстрадный танец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Выразительность жеста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dirty="0" smtClean="0"/>
          </a:p>
        </p:txBody>
      </p:sp>
      <p:pic>
        <p:nvPicPr>
          <p:cNvPr id="61443" name="Picture 7" descr="P4110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929066"/>
            <a:ext cx="3455988" cy="251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star060422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3429000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1"/>
            <a:ext cx="4425950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61579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116632"/>
            <a:ext cx="567055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" y="2972846"/>
            <a:ext cx="567055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93" y="260868"/>
            <a:ext cx="3447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Студия танца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59149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4" y="3660428"/>
            <a:ext cx="4190474" cy="279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60430"/>
            <a:ext cx="4190474" cy="279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4767"/>
            <a:ext cx="4190474" cy="291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31" y="-277544"/>
            <a:ext cx="5410002" cy="44754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21093657" lon="21134637" rev="1146296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/>
          <a:lstStyle/>
          <a:p>
            <a:pPr marL="457200" lvl="0" indent="-457200" algn="l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Театральное  искусство</a:t>
            </a:r>
            <a:b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Актерское мастерство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Сценическая речь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Сценическое движение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13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628800"/>
            <a:ext cx="3974937" cy="303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07" y="692696"/>
            <a:ext cx="43957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16" y="3645024"/>
            <a:ext cx="433387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974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1" descr="IMG_035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7368" y="178845"/>
            <a:ext cx="4244373" cy="310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3" name="Рисунок 2" descr="IMG_03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7707" y="3494430"/>
            <a:ext cx="4143159" cy="30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4" name="Рисунок 3" descr="IMG_04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68" y="3494430"/>
            <a:ext cx="4374507" cy="30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5" name="Рисунок 4" descr="IMG_04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5170" y="178846"/>
            <a:ext cx="4195696" cy="310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Этика, этикет, уроки нравственности</a:t>
            </a:r>
          </a:p>
        </p:txBody>
      </p:sp>
      <p:pic>
        <p:nvPicPr>
          <p:cNvPr id="58372" name="Picture 2" descr="C:\Users\Наталья\Desktop\фоны\520b0f61de4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692696"/>
            <a:ext cx="3168352" cy="316835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8024" y="750585"/>
            <a:ext cx="3888432" cy="307136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3" name="Picture 3" descr="C:\Users\Наталья\Desktop\фоны\2118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3968752"/>
            <a:ext cx="4237860" cy="283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060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891" y="26064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tabLst>
                <a:tab pos="6030913" algn="l"/>
              </a:tabLst>
            </a:pPr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1993 год - получение статуса </a:t>
            </a:r>
          </a:p>
          <a:p>
            <a:pPr algn="ctr" eaLnBrk="1" hangingPunct="1">
              <a:tabLst>
                <a:tab pos="6030913" algn="l"/>
              </a:tabLst>
            </a:pPr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«Начальная школа - детский сад № 115»</a:t>
            </a:r>
          </a:p>
        </p:txBody>
      </p:sp>
      <p:pic>
        <p:nvPicPr>
          <p:cNvPr id="96258" name="Picture 2" descr="C:\Users\Наталья\Desktop\Фото\много разных разделов фото\фото школы\IMG_89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/>
          <a:stretch/>
        </p:blipFill>
        <p:spPr bwMode="auto">
          <a:xfrm>
            <a:off x="611560" y="2246279"/>
            <a:ext cx="4751415" cy="3361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3186" name="Picture 2" descr="C:\Users\Наталья\Desktop\Фото\много разных разделов фото\фото скан ретро\Untitled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810624" cy="416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963" b="16790"/>
          <a:stretch>
            <a:fillRect/>
          </a:stretch>
        </p:blipFill>
        <p:spPr bwMode="auto">
          <a:xfrm>
            <a:off x="179512" y="3675670"/>
            <a:ext cx="4320480" cy="301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3" descr="IMG_11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426" y="3675671"/>
            <a:ext cx="4165053" cy="3030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2" name="Заголовок 1"/>
          <p:cNvSpPr>
            <a:spLocks noGrp="1"/>
          </p:cNvSpPr>
          <p:nvPr>
            <p:ph type="title"/>
          </p:nvPr>
        </p:nvSpPr>
        <p:spPr>
          <a:xfrm>
            <a:off x="-84138" y="287339"/>
            <a:ext cx="9144001" cy="477366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Интерьер учреждения</a:t>
            </a:r>
          </a:p>
        </p:txBody>
      </p:sp>
      <p:pic>
        <p:nvPicPr>
          <p:cNvPr id="101378" name="Picture 2" descr="C:\Users\Наталья\Desktop\Общая папка\Буклет\int01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5357"/>
            <a:ext cx="4320480" cy="282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1379" name="Picture 3" descr="C:\Users\Наталья\Desktop\буклет\для буклета\IMG_8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25" y="855357"/>
            <a:ext cx="4165053" cy="282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0169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Территория учреждения</a:t>
            </a:r>
          </a:p>
        </p:txBody>
      </p:sp>
      <p:pic>
        <p:nvPicPr>
          <p:cNvPr id="37891" name="Picture 2" descr="C:\Users\Наталья\Desktop\Фото\Территория 1 сент 2011\IMG_47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70324" y="4142923"/>
            <a:ext cx="3805435" cy="2538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3" descr="C:\Users\Наталья\Desktop\Фото\Территория 1 сент 2011\IMG_480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89550" y="4142923"/>
            <a:ext cx="3802929" cy="253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4" name="Рисунок 6" descr="C:\Users\ДНС\Desktop\скамеечки и пр\DSCF272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70324" y="1018015"/>
            <a:ext cx="3553604" cy="289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5" name="Рисунок 7" descr="C:\Users\ДНС\Desktop\аллея лето +осень\IMG_262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292080" y="1039263"/>
            <a:ext cx="3600399" cy="287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Территория учреждения</a:t>
            </a:r>
          </a:p>
        </p:txBody>
      </p:sp>
      <p:pic>
        <p:nvPicPr>
          <p:cNvPr id="36867" name="Содержимое 3" descr="C:\Users\ДНС\Desktop\фотки\пруды сада\IMG_2521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00034" y="928671"/>
            <a:ext cx="4233993" cy="235745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Рисунок 4" descr="C:\Users\ДНС\Desktop\экскурс по саду,\IMG_472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72065" y="928671"/>
            <a:ext cx="3541257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9" name="Рисунок 5" descr="C:\Users\ДНС\Desktop\скамеечки и пр\DSCF271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95536" y="3861048"/>
            <a:ext cx="4320480" cy="270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71" name="Picture 2" descr="C:\Users\Наталья\Desktop\Фото\Территория 1 сент 2011\IMG_427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72064" y="3727013"/>
            <a:ext cx="3527425" cy="283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4640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ctrTitle"/>
          </p:nvPr>
        </p:nvSpPr>
        <p:spPr>
          <a:xfrm>
            <a:off x="0" y="116633"/>
            <a:ext cx="8805863" cy="936103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4.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Развитие языковой культуры через раннее обучение чтению, грамоте, английскому языку</a:t>
            </a:r>
            <a:endParaRPr lang="ru-RU" sz="2400" b="1" i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5843" name="Picture 6" descr="deti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/>
          </a:blip>
          <a:srcRect l="2408" r="3796"/>
          <a:stretch>
            <a:fillRect/>
          </a:stretch>
        </p:blipFill>
        <p:spPr>
          <a:xfrm>
            <a:off x="251520" y="1196752"/>
            <a:ext cx="4464496" cy="334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 descr="C:\Users\Наталья\Desktop\Общая папка\Буклет\Изображение 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61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Группа 102"/>
          <p:cNvGrpSpPr/>
          <p:nvPr/>
        </p:nvGrpSpPr>
        <p:grpSpPr>
          <a:xfrm>
            <a:off x="218182" y="303156"/>
            <a:ext cx="8674296" cy="6220989"/>
            <a:chOff x="218182" y="303156"/>
            <a:chExt cx="8674296" cy="622098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182" y="303156"/>
              <a:ext cx="8640960" cy="86409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C3300"/>
                  </a:solidFill>
                </a:rPr>
                <a:t>Система организации образовательного пространства на основе </a:t>
              </a:r>
              <a:r>
                <a:rPr lang="ru-RU" dirty="0" err="1">
                  <a:solidFill>
                    <a:srgbClr val="CC3300"/>
                  </a:solidFill>
                </a:rPr>
                <a:t>здоровьесберегающего</a:t>
              </a:r>
              <a:r>
                <a:rPr lang="ru-RU" dirty="0">
                  <a:solidFill>
                    <a:srgbClr val="CC3300"/>
                  </a:solidFill>
                </a:rPr>
                <a:t> и </a:t>
              </a:r>
              <a:r>
                <a:rPr lang="ru-RU" dirty="0" err="1">
                  <a:solidFill>
                    <a:srgbClr val="CC3300"/>
                  </a:solidFill>
                </a:rPr>
                <a:t>здоровьеразвивающего</a:t>
              </a:r>
              <a:r>
                <a:rPr lang="ru-RU" dirty="0">
                  <a:solidFill>
                    <a:srgbClr val="CC3300"/>
                  </a:solidFill>
                </a:rPr>
                <a:t> сервиса, </a:t>
              </a:r>
              <a:endParaRPr lang="ru-RU" dirty="0" smtClean="0">
                <a:solidFill>
                  <a:srgbClr val="CC3300"/>
                </a:solidFill>
              </a:endParaRPr>
            </a:p>
            <a:p>
              <a:pPr algn="ctr"/>
              <a:r>
                <a:rPr lang="ru-RU" dirty="0" smtClean="0">
                  <a:solidFill>
                    <a:srgbClr val="CC3300"/>
                  </a:solidFill>
                </a:rPr>
                <a:t>построенного </a:t>
              </a:r>
              <a:r>
                <a:rPr lang="ru-RU" dirty="0">
                  <a:solidFill>
                    <a:srgbClr val="CC3300"/>
                  </a:solidFill>
                </a:rPr>
                <a:t>на принципах </a:t>
              </a:r>
              <a:r>
                <a:rPr lang="ru-RU" dirty="0" err="1">
                  <a:solidFill>
                    <a:srgbClr val="CC3300"/>
                  </a:solidFill>
                </a:rPr>
                <a:t>природосообразности</a:t>
              </a:r>
              <a:r>
                <a:rPr lang="ru-RU" dirty="0">
                  <a:solidFill>
                    <a:srgbClr val="CC3300"/>
                  </a:solidFill>
                </a:rPr>
                <a:t>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51517" y="2420888"/>
              <a:ext cx="3608784" cy="6480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Образовательный процесс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145393" y="2420888"/>
              <a:ext cx="4747084" cy="6480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err="1" smtClean="0">
                  <a:solidFill>
                    <a:prstClr val="black"/>
                  </a:solidFill>
                </a:rPr>
                <a:t>Валеологическое</a:t>
              </a:r>
              <a:r>
                <a:rPr lang="ru-RU" sz="1600" dirty="0" smtClean="0">
                  <a:solidFill>
                    <a:prstClr val="black"/>
                  </a:solidFill>
                </a:rPr>
                <a:t> направление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51517" y="3356992"/>
              <a:ext cx="1728192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prstClr val="black"/>
                  </a:solidFill>
                </a:rPr>
                <a:t>Здоровьесберегаю-щая</a:t>
              </a:r>
              <a:r>
                <a:rPr lang="ru-RU" sz="1200" dirty="0" smtClean="0">
                  <a:solidFill>
                    <a:prstClr val="black"/>
                  </a:solidFill>
                </a:rPr>
                <a:t> система процесса обучения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32109" y="3356992"/>
              <a:ext cx="1728192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prstClr val="black"/>
                  </a:solidFill>
                </a:rPr>
                <a:t>Здоровьеразвиваю-щая</a:t>
              </a:r>
              <a:r>
                <a:rPr lang="ru-RU" sz="1200" dirty="0" smtClean="0">
                  <a:solidFill>
                    <a:prstClr val="black"/>
                  </a:solidFill>
                </a:rPr>
                <a:t> система проц. воспитания 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145393" y="3356992"/>
              <a:ext cx="2797424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Службы здоровья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243513" y="3356992"/>
              <a:ext cx="1648964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А</a:t>
              </a:r>
              <a:r>
                <a:rPr lang="ru-RU" sz="1200" dirty="0" smtClean="0">
                  <a:solidFill>
                    <a:prstClr val="black"/>
                  </a:solidFill>
                </a:rPr>
                <a:t>дминистративно-хозяйственная </a:t>
              </a:r>
              <a:r>
                <a:rPr lang="ru-RU" sz="1400" dirty="0" smtClean="0">
                  <a:solidFill>
                    <a:prstClr val="black"/>
                  </a:solidFill>
                </a:rPr>
                <a:t>служба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142208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Физкультурно-оздоровительная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712828" y="4293095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Социальная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288892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Психолого-педагогическая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864956" y="4293094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Медицинская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441020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Логопедическая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240327" y="4293093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Служба снабжения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809172" y="4293092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Отдел дизайна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390679" y="4293091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Учебно-вспомогательная служба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8332" y="4293096"/>
              <a:ext cx="172819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400" dirty="0" err="1" smtClean="0">
                  <a:solidFill>
                    <a:prstClr val="black"/>
                  </a:solidFill>
                </a:rPr>
                <a:t>Здоровьесбере</a:t>
              </a:r>
              <a:endParaRPr lang="ru-RU" sz="14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400" dirty="0" err="1" smtClean="0">
                  <a:solidFill>
                    <a:prstClr val="black"/>
                  </a:solidFill>
                </a:rPr>
                <a:t>гающие</a:t>
              </a:r>
              <a:r>
                <a:rPr lang="ru-RU" sz="1400" dirty="0" smtClean="0">
                  <a:solidFill>
                    <a:prstClr val="black"/>
                  </a:solidFill>
                </a:rPr>
                <a:t> технологии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28924" y="4293096"/>
              <a:ext cx="172819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Физкультурно-оздоровительные мероприятия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142208" y="5984684"/>
              <a:ext cx="4747083" cy="539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Технологии комплексной профилактики заболеваний, коррекции и реабилитации здоровья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48333" y="5984684"/>
              <a:ext cx="3608784" cy="539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Развитая личность в её индивидуальности, уникальности и неповторимости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51518" y="1484784"/>
              <a:ext cx="3608784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Научно-методический центр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145394" y="1484784"/>
              <a:ext cx="4747084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Центр содействия политике здоровья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30" name="Прямая со стрелкой 29"/>
            <p:cNvCxnSpPr>
              <a:endCxn id="26" idx="0"/>
            </p:cNvCxnSpPr>
            <p:nvPr/>
          </p:nvCxnSpPr>
          <p:spPr>
            <a:xfrm>
              <a:off x="2055910" y="1124744"/>
              <a:ext cx="0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27" idx="0"/>
            </p:cNvCxnSpPr>
            <p:nvPr/>
          </p:nvCxnSpPr>
          <p:spPr>
            <a:xfrm>
              <a:off x="6515749" y="1124744"/>
              <a:ext cx="3187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stCxn id="26" idx="2"/>
              <a:endCxn id="4" idx="0"/>
            </p:cNvCxnSpPr>
            <p:nvPr/>
          </p:nvCxnSpPr>
          <p:spPr>
            <a:xfrm flipH="1">
              <a:off x="2055909" y="2132856"/>
              <a:ext cx="1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>
              <a:stCxn id="27" idx="2"/>
              <a:endCxn id="5" idx="0"/>
            </p:cNvCxnSpPr>
            <p:nvPr/>
          </p:nvCxnSpPr>
          <p:spPr>
            <a:xfrm flipH="1">
              <a:off x="6518935" y="2132856"/>
              <a:ext cx="1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6" idx="0"/>
            </p:cNvCxnSpPr>
            <p:nvPr/>
          </p:nvCxnSpPr>
          <p:spPr>
            <a:xfrm>
              <a:off x="1112428" y="3068960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>
              <a:endCxn id="7" idx="0"/>
            </p:cNvCxnSpPr>
            <p:nvPr/>
          </p:nvCxnSpPr>
          <p:spPr>
            <a:xfrm>
              <a:off x="299620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endCxn id="9" idx="0"/>
            </p:cNvCxnSpPr>
            <p:nvPr/>
          </p:nvCxnSpPr>
          <p:spPr>
            <a:xfrm>
              <a:off x="806799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endCxn id="8" idx="0"/>
            </p:cNvCxnSpPr>
            <p:nvPr/>
          </p:nvCxnSpPr>
          <p:spPr>
            <a:xfrm>
              <a:off x="554410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stCxn id="6" idx="2"/>
              <a:endCxn id="22" idx="0"/>
            </p:cNvCxnSpPr>
            <p:nvPr/>
          </p:nvCxnSpPr>
          <p:spPr>
            <a:xfrm flipH="1">
              <a:off x="1112428" y="4005064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>
              <a:stCxn id="7" idx="2"/>
              <a:endCxn id="23" idx="0"/>
            </p:cNvCxnSpPr>
            <p:nvPr/>
          </p:nvCxnSpPr>
          <p:spPr>
            <a:xfrm flipH="1">
              <a:off x="2993020" y="4005064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>
              <a:endCxn id="10" idx="0"/>
            </p:cNvCxnSpPr>
            <p:nvPr/>
          </p:nvCxnSpPr>
          <p:spPr>
            <a:xfrm>
              <a:off x="4391514" y="4005064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>
              <a:endCxn id="15" idx="0"/>
            </p:cNvCxnSpPr>
            <p:nvPr/>
          </p:nvCxnSpPr>
          <p:spPr>
            <a:xfrm>
              <a:off x="4962134" y="4005064"/>
              <a:ext cx="0" cy="2880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>
              <a:stCxn id="8" idx="2"/>
              <a:endCxn id="16" idx="0"/>
            </p:cNvCxnSpPr>
            <p:nvPr/>
          </p:nvCxnSpPr>
          <p:spPr>
            <a:xfrm flipH="1">
              <a:off x="5538198" y="4005064"/>
              <a:ext cx="5907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endCxn id="17" idx="0"/>
            </p:cNvCxnSpPr>
            <p:nvPr/>
          </p:nvCxnSpPr>
          <p:spPr>
            <a:xfrm>
              <a:off x="6114262" y="4005064"/>
              <a:ext cx="0" cy="2880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endCxn id="18" idx="0"/>
            </p:cNvCxnSpPr>
            <p:nvPr/>
          </p:nvCxnSpPr>
          <p:spPr>
            <a:xfrm>
              <a:off x="6690326" y="4005064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19" idx="0"/>
            </p:cNvCxnSpPr>
            <p:nvPr/>
          </p:nvCxnSpPr>
          <p:spPr>
            <a:xfrm>
              <a:off x="7489633" y="4005064"/>
              <a:ext cx="0" cy="28802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>
              <a:stCxn id="9" idx="2"/>
              <a:endCxn id="20" idx="0"/>
            </p:cNvCxnSpPr>
            <p:nvPr/>
          </p:nvCxnSpPr>
          <p:spPr>
            <a:xfrm flipH="1">
              <a:off x="8058478" y="4005064"/>
              <a:ext cx="9517" cy="28802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>
              <a:endCxn id="21" idx="0"/>
            </p:cNvCxnSpPr>
            <p:nvPr/>
          </p:nvCxnSpPr>
          <p:spPr>
            <a:xfrm>
              <a:off x="8639985" y="4005064"/>
              <a:ext cx="0" cy="2880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4397421" y="5696653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4968041" y="5696653"/>
              <a:ext cx="0" cy="2880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 flipH="1">
              <a:off x="5544105" y="5696653"/>
              <a:ext cx="5907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6120169" y="5696653"/>
              <a:ext cx="0" cy="2880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>
              <a:off x="6696233" y="5696653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/>
            <p:nvPr/>
          </p:nvCxnSpPr>
          <p:spPr>
            <a:xfrm>
              <a:off x="7495540" y="5696653"/>
              <a:ext cx="0" cy="28802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 flipH="1">
              <a:off x="8064385" y="5696653"/>
              <a:ext cx="9517" cy="28802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>
              <a:off x="8645892" y="5696653"/>
              <a:ext cx="0" cy="2880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 flipH="1">
              <a:off x="1115613" y="5696653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flipH="1">
              <a:off x="2996205" y="5696653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25277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Группа 118"/>
          <p:cNvGrpSpPr/>
          <p:nvPr/>
        </p:nvGrpSpPr>
        <p:grpSpPr>
          <a:xfrm>
            <a:off x="0" y="0"/>
            <a:ext cx="9199967" cy="6745203"/>
            <a:chOff x="103550" y="116632"/>
            <a:chExt cx="8932946" cy="662473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7504" y="116632"/>
              <a:ext cx="8928992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Система комплексного сопровождения обучающихся Начальной школы-детского сада </a:t>
              </a:r>
              <a:r>
                <a:rPr lang="ru-RU" dirty="0" smtClean="0">
                  <a:solidFill>
                    <a:prstClr val="white"/>
                  </a:solidFill>
                </a:rPr>
                <a:t>№115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3553" y="476672"/>
              <a:ext cx="2020175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Этапы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23728" y="476672"/>
              <a:ext cx="6912768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Структура сопровождения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3553" y="839416"/>
              <a:ext cx="2020175" cy="10774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Входной мониторинг</a:t>
              </a:r>
            </a:p>
            <a:p>
              <a:pPr marL="446088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ru-RU" sz="1600" b="0" dirty="0" smtClean="0">
                  <a:solidFill>
                    <a:prstClr val="black"/>
                  </a:solidFill>
                </a:rPr>
                <a:t>Сентябрь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23728" y="839416"/>
              <a:ext cx="6912768" cy="10774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3552" y="1911424"/>
              <a:ext cx="2020175" cy="16615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Анализ и контроль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0" dirty="0" smtClean="0">
                  <a:solidFill>
                    <a:prstClr val="black"/>
                  </a:solidFill>
                </a:rPr>
                <a:t>(2 раза в год)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123727" y="1911424"/>
              <a:ext cx="6912768" cy="16615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411759" y="2204864"/>
              <a:ext cx="3626665" cy="11521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ПМПС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089182" y="2383159"/>
              <a:ext cx="810890" cy="79898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ПМПК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Блок-схема: объединение 19"/>
            <p:cNvSpPr/>
            <p:nvPr/>
          </p:nvSpPr>
          <p:spPr>
            <a:xfrm>
              <a:off x="6341513" y="2204864"/>
              <a:ext cx="1368149" cy="1152127"/>
            </a:xfrm>
            <a:prstGeom prst="flowChartMerg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err="1" smtClean="0">
                  <a:solidFill>
                    <a:prstClr val="black"/>
                  </a:solidFill>
                </a:rPr>
                <a:t>ПМПк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ый треугольник 20"/>
            <p:cNvSpPr/>
            <p:nvPr/>
          </p:nvSpPr>
          <p:spPr>
            <a:xfrm>
              <a:off x="6341513" y="2204858"/>
              <a:ext cx="684073" cy="11521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700" b="0" dirty="0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ый треугольник 22"/>
            <p:cNvSpPr/>
            <p:nvPr/>
          </p:nvSpPr>
          <p:spPr>
            <a:xfrm rot="16200000">
              <a:off x="6783300" y="2430621"/>
              <a:ext cx="1152127" cy="700603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700" b="0" dirty="0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03551" y="3573016"/>
              <a:ext cx="2020175" cy="8307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III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Рекомендации, план коррекционной работы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123726" y="3573016"/>
              <a:ext cx="6912768" cy="8307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411760" y="3717032"/>
              <a:ext cx="6355506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b="0" dirty="0" smtClean="0">
                  <a:solidFill>
                    <a:prstClr val="black"/>
                  </a:solidFill>
                </a:rPr>
                <a:t>Индивидуальные маршруты развития обучающихся</a:t>
              </a:r>
              <a:endParaRPr lang="ru-RU" b="0" dirty="0">
                <a:solidFill>
                  <a:prstClr val="black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03550" y="4403812"/>
              <a:ext cx="2020175" cy="8253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IV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Корригирующая работа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123725" y="4403812"/>
              <a:ext cx="6912768" cy="8253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9" name="Блок-схема: данные 28"/>
            <p:cNvSpPr/>
            <p:nvPr/>
          </p:nvSpPr>
          <p:spPr>
            <a:xfrm>
              <a:off x="2404721" y="4492470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100" dirty="0" smtClean="0">
                  <a:solidFill>
                    <a:prstClr val="black"/>
                  </a:solidFill>
                </a:rPr>
                <a:t>Учител</a:t>
              </a:r>
              <a:r>
                <a:rPr lang="ru-RU" sz="900" dirty="0" smtClean="0">
                  <a:solidFill>
                    <a:prstClr val="black"/>
                  </a:solidFill>
                </a:rPr>
                <a:t>я</a:t>
              </a:r>
              <a:endParaRPr lang="ru-RU" sz="800" dirty="0">
                <a:solidFill>
                  <a:prstClr val="black"/>
                </a:solidFill>
              </a:endParaRPr>
            </a:p>
          </p:txBody>
        </p:sp>
        <p:sp>
          <p:nvSpPr>
            <p:cNvPr id="30" name="Блок-схема: данные 29"/>
            <p:cNvSpPr/>
            <p:nvPr/>
          </p:nvSpPr>
          <p:spPr>
            <a:xfrm>
              <a:off x="3321515" y="4492470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prstClr val="black"/>
                  </a:solidFill>
                </a:rPr>
                <a:t>Дошкольники</a:t>
              </a:r>
              <a:endParaRPr lang="ru-RU" sz="1000" dirty="0">
                <a:solidFill>
                  <a:prstClr val="black"/>
                </a:solidFill>
              </a:endParaRPr>
            </a:p>
          </p:txBody>
        </p:sp>
        <p:sp>
          <p:nvSpPr>
            <p:cNvPr id="31" name="Блок-схема: данные 30"/>
            <p:cNvSpPr/>
            <p:nvPr/>
          </p:nvSpPr>
          <p:spPr>
            <a:xfrm>
              <a:off x="4238309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</a:rPr>
                <a:t>Узкие специалисты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32" name="Блок-схема: данные 31"/>
            <p:cNvSpPr/>
            <p:nvPr/>
          </p:nvSpPr>
          <p:spPr>
            <a:xfrm>
              <a:off x="5155103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50" dirty="0" smtClean="0">
                  <a:solidFill>
                    <a:prstClr val="black"/>
                  </a:solidFill>
                </a:rPr>
                <a:t>Медики</a:t>
              </a:r>
              <a:endParaRPr lang="ru-RU" sz="1050" dirty="0">
                <a:solidFill>
                  <a:prstClr val="black"/>
                </a:solidFill>
              </a:endParaRPr>
            </a:p>
          </p:txBody>
        </p:sp>
        <p:sp>
          <p:nvSpPr>
            <p:cNvPr id="33" name="Блок-схема: данные 32"/>
            <p:cNvSpPr/>
            <p:nvPr/>
          </p:nvSpPr>
          <p:spPr>
            <a:xfrm>
              <a:off x="6071897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prstClr val="black"/>
                  </a:solidFill>
                </a:rPr>
                <a:t>Психолог</a:t>
              </a:r>
              <a:endParaRPr lang="ru-RU" sz="1000" dirty="0">
                <a:solidFill>
                  <a:prstClr val="black"/>
                </a:solidFill>
              </a:endParaRPr>
            </a:p>
          </p:txBody>
        </p:sp>
        <p:sp>
          <p:nvSpPr>
            <p:cNvPr id="34" name="Блок-схема: данные 33"/>
            <p:cNvSpPr/>
            <p:nvPr/>
          </p:nvSpPr>
          <p:spPr>
            <a:xfrm>
              <a:off x="6988691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Логопед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5" name="Блок-схема: данные 34"/>
            <p:cNvSpPr/>
            <p:nvPr/>
          </p:nvSpPr>
          <p:spPr>
            <a:xfrm>
              <a:off x="7905485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</a:rPr>
                <a:t>Родители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7504" y="5229200"/>
              <a:ext cx="2020175" cy="151216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V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Итоговый мониторинг </a:t>
              </a:r>
            </a:p>
            <a:p>
              <a:pPr marL="446088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ru-RU" sz="1600" b="0" dirty="0" smtClean="0">
                  <a:solidFill>
                    <a:prstClr val="black"/>
                  </a:solidFill>
                </a:rPr>
                <a:t>Апрель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123726" y="5229200"/>
              <a:ext cx="6912768" cy="151216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411759" y="5373340"/>
              <a:ext cx="6410519" cy="2880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УУД/НШ                                 Результат                                  ЦО/ДОУ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411760" y="5661372"/>
              <a:ext cx="6410519" cy="7920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ПМПС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26385" y="2575441"/>
              <a:ext cx="63154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Корр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екцио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нное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сопрово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дение</a:t>
              </a:r>
              <a:endParaRPr lang="ru-RU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48886" y="2941486"/>
              <a:ext cx="77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Calibri"/>
                </a:rPr>
                <a:t>Скорая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Calibri"/>
                </a:rPr>
                <a:t>помощь</a:t>
              </a:r>
              <a:endParaRPr lang="ru-RU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Ромб 8"/>
            <p:cNvSpPr/>
            <p:nvPr/>
          </p:nvSpPr>
          <p:spPr>
            <a:xfrm>
              <a:off x="2127679" y="842120"/>
              <a:ext cx="1024805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Педагогический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0" name="Ромб 9"/>
            <p:cNvSpPr/>
            <p:nvPr/>
          </p:nvSpPr>
          <p:spPr>
            <a:xfrm>
              <a:off x="3161910" y="842120"/>
              <a:ext cx="1040358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prstClr val="black"/>
                  </a:solidFill>
                </a:rPr>
                <a:t>Медицинский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1" name="Ромб 10"/>
            <p:cNvSpPr/>
            <p:nvPr/>
          </p:nvSpPr>
          <p:spPr>
            <a:xfrm>
              <a:off x="4202268" y="842120"/>
              <a:ext cx="1099066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Логопедически</a:t>
              </a:r>
              <a:r>
                <a:rPr lang="ru-RU" sz="1050" dirty="0" smtClean="0">
                  <a:solidFill>
                    <a:prstClr val="black"/>
                  </a:solidFill>
                </a:rPr>
                <a:t>й</a:t>
              </a:r>
              <a:endParaRPr lang="ru-RU" sz="1050" dirty="0">
                <a:solidFill>
                  <a:prstClr val="black"/>
                </a:solidFill>
              </a:endParaRPr>
            </a:p>
          </p:txBody>
        </p:sp>
        <p:sp>
          <p:nvSpPr>
            <p:cNvPr id="12" name="Ромб 11"/>
            <p:cNvSpPr/>
            <p:nvPr/>
          </p:nvSpPr>
          <p:spPr>
            <a:xfrm>
              <a:off x="5301334" y="842120"/>
              <a:ext cx="1063595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100" dirty="0" smtClean="0">
                  <a:solidFill>
                    <a:prstClr val="black"/>
                  </a:solidFill>
                </a:rPr>
                <a:t>Психологический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45" name="Прямая со стрелкой 44"/>
            <p:cNvCxnSpPr>
              <a:stCxn id="9" idx="2"/>
            </p:cNvCxnSpPr>
            <p:nvPr/>
          </p:nvCxnSpPr>
          <p:spPr>
            <a:xfrm flipH="1">
              <a:off x="2640081" y="1916832"/>
              <a:ext cx="1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stCxn id="10" idx="2"/>
            </p:cNvCxnSpPr>
            <p:nvPr/>
          </p:nvCxnSpPr>
          <p:spPr>
            <a:xfrm>
              <a:off x="3682089" y="1916832"/>
              <a:ext cx="0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stCxn id="11" idx="2"/>
            </p:cNvCxnSpPr>
            <p:nvPr/>
          </p:nvCxnSpPr>
          <p:spPr>
            <a:xfrm>
              <a:off x="4751801" y="1916832"/>
              <a:ext cx="0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stCxn id="12" idx="2"/>
            </p:cNvCxnSpPr>
            <p:nvPr/>
          </p:nvCxnSpPr>
          <p:spPr>
            <a:xfrm flipH="1">
              <a:off x="5833131" y="1916832"/>
              <a:ext cx="1" cy="2880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>
              <a:stCxn id="21" idx="1"/>
              <a:endCxn id="15" idx="3"/>
            </p:cNvCxnSpPr>
            <p:nvPr/>
          </p:nvCxnSpPr>
          <p:spPr>
            <a:xfrm flipH="1">
              <a:off x="6038424" y="2780921"/>
              <a:ext cx="303089" cy="7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>
              <a:stCxn id="17" idx="1"/>
            </p:cNvCxnSpPr>
            <p:nvPr/>
          </p:nvCxnSpPr>
          <p:spPr>
            <a:xfrm flipH="1">
              <a:off x="7709665" y="2782652"/>
              <a:ext cx="379517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>
              <a:stCxn id="15" idx="2"/>
            </p:cNvCxnSpPr>
            <p:nvPr/>
          </p:nvCxnSpPr>
          <p:spPr>
            <a:xfrm>
              <a:off x="4225092" y="3356992"/>
              <a:ext cx="0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>
              <a:stCxn id="23" idx="0"/>
            </p:cNvCxnSpPr>
            <p:nvPr/>
          </p:nvCxnSpPr>
          <p:spPr>
            <a:xfrm>
              <a:off x="7009062" y="3356986"/>
              <a:ext cx="0" cy="36004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endCxn id="29" idx="0"/>
            </p:cNvCxnSpPr>
            <p:nvPr/>
          </p:nvCxnSpPr>
          <p:spPr>
            <a:xfrm>
              <a:off x="2954797" y="4221088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endCxn id="30" idx="0"/>
            </p:cNvCxnSpPr>
            <p:nvPr/>
          </p:nvCxnSpPr>
          <p:spPr>
            <a:xfrm>
              <a:off x="3871591" y="4221088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31" idx="0"/>
            </p:cNvCxnSpPr>
            <p:nvPr/>
          </p:nvCxnSpPr>
          <p:spPr>
            <a:xfrm>
              <a:off x="4788385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>
              <a:endCxn id="32" idx="0"/>
            </p:cNvCxnSpPr>
            <p:nvPr/>
          </p:nvCxnSpPr>
          <p:spPr>
            <a:xfrm>
              <a:off x="5705179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Прямая со стрелкой 80"/>
            <p:cNvCxnSpPr>
              <a:endCxn id="33" idx="0"/>
            </p:cNvCxnSpPr>
            <p:nvPr/>
          </p:nvCxnSpPr>
          <p:spPr>
            <a:xfrm>
              <a:off x="6621973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>
              <a:endCxn id="34" idx="0"/>
            </p:cNvCxnSpPr>
            <p:nvPr/>
          </p:nvCxnSpPr>
          <p:spPr>
            <a:xfrm>
              <a:off x="7538767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>
              <a:endCxn id="35" idx="0"/>
            </p:cNvCxnSpPr>
            <p:nvPr/>
          </p:nvCxnSpPr>
          <p:spPr>
            <a:xfrm>
              <a:off x="8455561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Прямая со стрелкой 89"/>
            <p:cNvCxnSpPr/>
            <p:nvPr/>
          </p:nvCxnSpPr>
          <p:spPr>
            <a:xfrm>
              <a:off x="2791110" y="5093509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/>
            <p:nvPr/>
          </p:nvCxnSpPr>
          <p:spPr>
            <a:xfrm>
              <a:off x="3707904" y="5093509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/>
            <p:cNvCxnSpPr/>
            <p:nvPr/>
          </p:nvCxnSpPr>
          <p:spPr>
            <a:xfrm>
              <a:off x="4624698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5541492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6458286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7375080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8291874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0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11961"/>
              </p:ext>
            </p:extLst>
          </p:nvPr>
        </p:nvGraphicFramePr>
        <p:xfrm>
          <a:off x="107503" y="1340768"/>
          <a:ext cx="9036496" cy="54006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74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1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82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19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8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Медицинский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Психологический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Педагогический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Логопедический 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профосмотры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специалистами (окулист,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невролог,хирург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гинеколог,уролог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статолог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 УЗИ) ) – 1 раз в году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-лабораторные исследования -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1раз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замер зрения-1 раз.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проверка сердечно – сосудистой системы в состоянии покоя-2раза;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диагностика развития  телесной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вертикали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антропопометрия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)-2раза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диагностика вестибулярной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устойчивости-2раза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рисуночные тесты  «Метель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» -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 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- хронометраж уроков и занятий – 2раза,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-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Плечелопаточный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тест на сутулость, осанку -2 раза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диагностика  развития индивидуальных особенностей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воспитанников-2р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исследование процессов социализации детей, «Социомониторинг»2р.(6-11л)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- диагностика </a:t>
                      </a:r>
                      <a:endParaRPr lang="ru-RU" sz="1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адаптации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к ДОУ, 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адаптации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к школе -1кл.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готовности 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к школьному 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      обучению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в 4кл.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анализ урока и занятия  с позиций</a:t>
                      </a:r>
                      <a:r>
                        <a:rPr lang="ru-RU" sz="1800" spc="-3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spc="-35" dirty="0" err="1">
                          <a:solidFill>
                            <a:schemeClr val="bg1"/>
                          </a:solidFill>
                          <a:effectLst/>
                        </a:rPr>
                        <a:t>здоровьесбережения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-уровень </a:t>
                      </a:r>
                      <a:r>
                        <a:rPr lang="ru-RU" sz="1800" dirty="0" err="1">
                          <a:solidFill>
                            <a:schemeClr val="bg1"/>
                          </a:solidFill>
                          <a:effectLst/>
                        </a:rPr>
                        <a:t>сформированности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целевых ориентиров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дошкольников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(метод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наблюдений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-диагностика </a:t>
                      </a:r>
                      <a:r>
                        <a:rPr lang="ru-RU" sz="1800" dirty="0" err="1">
                          <a:solidFill>
                            <a:schemeClr val="bg1"/>
                          </a:solidFill>
                          <a:effectLst/>
                        </a:rPr>
                        <a:t>сформированности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УУД 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младших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школьников.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диагностика речевого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развития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детей 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раннего возраста;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-диагностика устной речи дошкольников;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-выявление предпосылок нарушения письменной речи;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-диагностика нарушения устной и письменной речи у младших школьников;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4" y="332656"/>
            <a:ext cx="871296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  <a:t>5</a:t>
            </a:r>
            <a:r>
              <a:rPr lang="ru-RU" sz="24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  <a:t>.Психолого-медико-педагогическое сопровождении обучающихся</a:t>
            </a:r>
            <a:br>
              <a:rPr lang="ru-RU" sz="24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</a:br>
            <a:endParaRPr lang="ru-RU" sz="2400" i="1" dirty="0">
              <a:solidFill>
                <a:srgbClr val="F79646">
                  <a:lumMod val="40000"/>
                  <a:lumOff val="6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40822" r="38297" b="35211"/>
          <a:stretch>
            <a:fillRect/>
          </a:stretch>
        </p:blipFill>
        <p:spPr bwMode="auto">
          <a:xfrm>
            <a:off x="5076056" y="620688"/>
            <a:ext cx="3911351" cy="158298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24458" r="48019" b="19144"/>
          <a:stretch>
            <a:fillRect/>
          </a:stretch>
        </p:blipFill>
        <p:spPr bwMode="auto">
          <a:xfrm>
            <a:off x="683568" y="2944831"/>
            <a:ext cx="1727200" cy="34178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92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116632"/>
            <a:ext cx="7524328" cy="216024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Результат  </a:t>
            </a:r>
            <a:r>
              <a:rPr lang="ru-RU" sz="36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социомониторинга</a:t>
            </a:r>
            <a:r>
              <a:rPr lang="ru-RU" sz="4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1638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12549" r="41486" b="15907"/>
          <a:stretch>
            <a:fillRect/>
          </a:stretch>
        </p:blipFill>
        <p:spPr bwMode="auto">
          <a:xfrm>
            <a:off x="2591780" y="2348880"/>
            <a:ext cx="4968552" cy="44084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20964" r="45140" b="55463"/>
          <a:stretch>
            <a:fillRect/>
          </a:stretch>
        </p:blipFill>
        <p:spPr bwMode="auto">
          <a:xfrm>
            <a:off x="144196" y="620688"/>
            <a:ext cx="4067764" cy="158298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438406" y="3789041"/>
            <a:ext cx="4392488" cy="292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163" name="Rectangle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686800" cy="936104"/>
          </a:xfrm>
        </p:spPr>
        <p:txBody>
          <a:bodyPr>
            <a:normAutofit fontScale="90000"/>
          </a:bodyPr>
          <a:lstStyle/>
          <a:p>
            <a:pPr marL="457200" indent="-457200" eaLnBrk="1" hangingPunct="1">
              <a:spcBef>
                <a:spcPts val="0"/>
              </a:spcBef>
            </a:pP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6.Использование </a:t>
            </a: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современных ИКТ - как средство развития образовательной среды </a:t>
            </a: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ОУ </a:t>
            </a:r>
            <a:endParaRPr lang="ru-RU" sz="32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4450" name="Picture 2" descr="C:\Users\Наталья\Desktop\Фото\Фото светл. анат 13 04 2016\IMG_8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7348"/>
            <a:ext cx="3752538" cy="2501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452" name="Picture 4" descr="C:\Users\Наталья\Desktop\Фото\Фото светл. анат 13 04 2016\IMG_8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00" y="1269099"/>
            <a:ext cx="3779911" cy="251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01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Наталья\Desktop\Фото\фото с детьми\Дети занимаются (школа)\img 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8" y="244872"/>
            <a:ext cx="4711452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8069" name="Picture 5" descr="C:\Users\Наталья\Desktop\Общая папка\Новые фото\5 мая 2012 г День Здоровья 1 кл шк 115 (1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211"/>
            <a:ext cx="4505320" cy="3378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220072" y="548680"/>
            <a:ext cx="347052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7</a:t>
            </a:r>
            <a:r>
              <a:rPr lang="ru-RU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.</a:t>
            </a:r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Школа </a:t>
            </a:r>
            <a:r>
              <a:rPr lang="ru-RU" sz="24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полного дня – залог формирования качеств личности выпускника начальной школы</a:t>
            </a:r>
            <a:endParaRPr lang="ru-RU" sz="2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 начальной школе - детском саду </a:t>
            </a:r>
            <a:endParaRPr lang="ru-RU" sz="32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52" name="Rectangle 3"/>
          <p:cNvSpPr>
            <a:spLocks noGrp="1"/>
          </p:cNvSpPr>
          <p:nvPr>
            <p:ph idx="1"/>
          </p:nvPr>
        </p:nvSpPr>
        <p:spPr>
          <a:xfrm>
            <a:off x="179512" y="928688"/>
            <a:ext cx="8964487" cy="283051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Дети с 2 лет до 11лет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 групп дошкольного отделения – 150 воспитанников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 класса начальной  школы – 105 учащихся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Школа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полного дня</a:t>
            </a:r>
          </a:p>
          <a:p>
            <a:endParaRPr lang="ru-RU" sz="2400" dirty="0" smtClean="0">
              <a:solidFill>
                <a:srgbClr val="7030A0"/>
              </a:solidFill>
              <a:latin typeface="Arial" charset="0"/>
            </a:endParaRPr>
          </a:p>
        </p:txBody>
      </p:sp>
      <p:graphicFrame>
        <p:nvGraphicFramePr>
          <p:cNvPr id="205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246882"/>
              </p:ext>
            </p:extLst>
          </p:nvPr>
        </p:nvGraphicFramePr>
        <p:xfrm>
          <a:off x="928688" y="3357563"/>
          <a:ext cx="7553325" cy="278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Лист" r:id="rId3" imgW="7553216" imgH="2790843" progId="Excel.Sheet.8">
                  <p:embed/>
                </p:oleObj>
              </mc:Choice>
              <mc:Fallback>
                <p:oleObj name="Лист" r:id="rId3" imgW="7553216" imgH="2790843" progId="Excel.Sheet.8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3357563"/>
                        <a:ext cx="7553325" cy="2789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4857750" y="3929063"/>
            <a:ext cx="642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шк</a:t>
            </a:r>
            <a:r>
              <a:rPr lang="ru-RU" b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5072063" y="5000625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шк.</a:t>
            </a:r>
          </a:p>
        </p:txBody>
      </p:sp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2857500" y="4000500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д/с</a:t>
            </a:r>
          </a:p>
        </p:txBody>
      </p:sp>
      <p:sp>
        <p:nvSpPr>
          <p:cNvPr id="2057" name="TextBox 11"/>
          <p:cNvSpPr txBox="1">
            <a:spLocks noChangeArrowheads="1"/>
          </p:cNvSpPr>
          <p:nvPr/>
        </p:nvSpPr>
        <p:spPr bwMode="auto">
          <a:xfrm>
            <a:off x="3214688" y="5072063"/>
            <a:ext cx="714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д/с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.Дополнительное образование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   «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ситуация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успеха»  и помощь в становлении ребенка как успешной личности</a:t>
            </a:r>
            <a:b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892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Этика 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«Азбука добра»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Изостудия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Ручной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труд «Мастерская творчества»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Студия 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танца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Хоровая студия с вокальным пением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Театральная студия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Кружок «Компьютерное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конструирование»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Кружок шахмат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«Юный гроссмейстер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Спортивные игры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Футбол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dirty="0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03" y="4077072"/>
            <a:ext cx="2634847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129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IMG_382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598223" y="548680"/>
            <a:ext cx="4204888" cy="315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7042" name="Picture 2" descr="http://900igr.net/datai/obg/Bezopasnost-doshkolnikov/0011-010-KVN-Bezopasnost-nuzhna-Pole-chudes-dlja-roditelej-po-teme-Azbu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/>
          <a:stretch/>
        </p:blipFill>
        <p:spPr bwMode="auto">
          <a:xfrm>
            <a:off x="387153" y="3514935"/>
            <a:ext cx="4680520" cy="3019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1" y="287338"/>
            <a:ext cx="4355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9</a:t>
            </a:r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.Родитель   как </a:t>
            </a:r>
            <a:r>
              <a:rPr lang="ru-RU" sz="24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равноправный участник </a:t>
            </a:r>
            <a:r>
              <a:rPr 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образовательного </a:t>
            </a:r>
            <a:r>
              <a:rPr lang="ru-RU" sz="24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процесса</a:t>
            </a:r>
            <a:endParaRPr lang="ru-RU" sz="2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271510" y="1"/>
            <a:ext cx="8534305" cy="1628799"/>
          </a:xfrm>
        </p:spPr>
        <p:txBody>
          <a:bodyPr/>
          <a:lstStyle/>
          <a:p>
            <a:pPr eaLnBrk="1" hangingPunct="1"/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Организация образовательного  процесса с использованием </a:t>
            </a:r>
            <a:r>
              <a:rPr lang="ru-RU" sz="26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здоровьесберегающих</a:t>
            </a:r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технологий показало следующие результаты</a:t>
            </a:r>
            <a:endParaRPr lang="ru-RU" sz="26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94211" name="Содержимое 2"/>
          <p:cNvSpPr>
            <a:spLocks noGrp="1"/>
          </p:cNvSpPr>
          <p:nvPr>
            <p:ph idx="1"/>
          </p:nvPr>
        </p:nvSpPr>
        <p:spPr>
          <a:xfrm>
            <a:off x="271510" y="1700808"/>
            <a:ext cx="8534305" cy="487303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Низкая заболеваемость и высокий индекс здоровья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Легкая адаптация в группах раннего возраста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Легкая адаптация в начальной школе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</a:rPr>
              <a:t>Снижение утомляемости, тревожности </a:t>
            </a:r>
            <a:r>
              <a:rPr lang="ru-RU" sz="2400" b="1" dirty="0" smtClean="0">
                <a:solidFill>
                  <a:schemeClr val="bg1"/>
                </a:solidFill>
              </a:rPr>
              <a:t>воспитанников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Положительная динамика развития социальных процессов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в детских коллективах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Формирование УУД в начальной школе и ЦО  у дошкольников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Благоприятный микроклимат в коллективе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Высокий уровень творческих способностей.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Заинтересованность родителей.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 Родитель – как равноправный участник     образовательного процесса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Расширение </a:t>
            </a:r>
            <a:r>
              <a:rPr lang="ru-RU" sz="2400" b="1" dirty="0">
                <a:solidFill>
                  <a:schemeClr val="bg1"/>
                </a:solidFill>
              </a:rPr>
              <a:t>связей в профессиональном </a:t>
            </a:r>
            <a:r>
              <a:rPr lang="ru-RU" sz="2400" b="1" dirty="0" smtClean="0">
                <a:solidFill>
                  <a:schemeClr val="bg1"/>
                </a:solidFill>
              </a:rPr>
              <a:t>сообществе</a:t>
            </a:r>
            <a:endParaRPr lang="ru-RU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00FF"/>
                </a:solidFill>
              </a:rPr>
              <a:t>.</a:t>
            </a:r>
            <a:endParaRPr lang="ru-RU" sz="2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Трансляция инновационного опыта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Начальной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школы-детского сада №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115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28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801" r="7767" b="1370"/>
          <a:stretch/>
        </p:blipFill>
        <p:spPr>
          <a:xfrm>
            <a:off x="156500" y="1340768"/>
            <a:ext cx="8807988" cy="532859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10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463" r="2655" b="1515"/>
          <a:stretch/>
        </p:blipFill>
        <p:spPr>
          <a:xfrm>
            <a:off x="-35174" y="425314"/>
            <a:ext cx="9092272" cy="590465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27200"/>
            <a:ext cx="8984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1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667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918" r="2166" b="1824"/>
          <a:stretch/>
        </p:blipFill>
        <p:spPr>
          <a:xfrm>
            <a:off x="0" y="270656"/>
            <a:ext cx="9144000" cy="633670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593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849" r="1113" b="1874"/>
          <a:stretch/>
        </p:blipFill>
        <p:spPr>
          <a:xfrm>
            <a:off x="251520" y="548680"/>
            <a:ext cx="8712968" cy="590465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294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94989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92262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992263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3912906"/>
            <a:ext cx="1946826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8933" r="4547" b="7443"/>
          <a:stretch/>
        </p:blipFill>
        <p:spPr>
          <a:xfrm>
            <a:off x="4805784" y="391290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11650" r="5143" b="3949"/>
          <a:stretch/>
        </p:blipFill>
        <p:spPr>
          <a:xfrm>
            <a:off x="2483767" y="390847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17605" r="8506" b="10549"/>
          <a:stretch/>
        </p:blipFill>
        <p:spPr>
          <a:xfrm>
            <a:off x="7020272" y="994989"/>
            <a:ext cx="1944216" cy="277555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13250" r="6135" b="5129"/>
          <a:stretch/>
        </p:blipFill>
        <p:spPr>
          <a:xfrm>
            <a:off x="251519" y="391290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Начальная школа-детский сад №115 </a:t>
            </a:r>
            <a:b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Опыт работы опубликован</a:t>
            </a:r>
          </a:p>
        </p:txBody>
      </p:sp>
    </p:spTree>
    <p:extLst>
      <p:ext uri="{BB962C8B-B14F-4D97-AF65-F5344CB8AC3E}">
        <p14:creationId xmlns:p14="http://schemas.microsoft.com/office/powerpoint/2010/main" val="27657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Users\Наталья\Desktop\фоны\мудрость\здоровье\1628d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260648"/>
            <a:ext cx="8696082" cy="6408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915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2825"/>
            <a:ext cx="8510588" cy="649288"/>
          </a:xfrm>
        </p:spPr>
        <p:txBody>
          <a:bodyPr anchor="t"/>
          <a:lstStyle/>
          <a:p>
            <a:pPr eaLnBrk="1" hangingPunct="1"/>
            <a:r>
              <a:rPr lang="ru-RU" sz="3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ВСЁ В НАШИХ РУКАХ…</a:t>
            </a:r>
          </a:p>
        </p:txBody>
      </p:sp>
    </p:spTree>
    <p:extLst>
      <p:ext uri="{BB962C8B-B14F-4D97-AF65-F5344CB8AC3E}">
        <p14:creationId xmlns:p14="http://schemas.microsoft.com/office/powerpoint/2010/main" val="33695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271463" y="274638"/>
            <a:ext cx="8534400" cy="56197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Сайт начальной школы – детского сада №115</a:t>
            </a: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395288" y="759495"/>
            <a:ext cx="5370512" cy="1476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Адрес: 150045 г. Ярославль, ул. </a:t>
            </a:r>
            <a:r>
              <a:rPr lang="ru-RU" dirty="0" err="1">
                <a:solidFill>
                  <a:schemeClr val="bg1"/>
                </a:solidFill>
              </a:rPr>
              <a:t>Батова</a:t>
            </a:r>
            <a:r>
              <a:rPr lang="ru-RU" dirty="0">
                <a:solidFill>
                  <a:schemeClr val="bg1"/>
                </a:solidFill>
              </a:rPr>
              <a:t>, 9а</a:t>
            </a:r>
          </a:p>
          <a:p>
            <a:r>
              <a:rPr lang="ru-RU" dirty="0">
                <a:solidFill>
                  <a:schemeClr val="bg1"/>
                </a:solidFill>
              </a:rPr>
              <a:t>Телефон: 8 (4852) 56-34-37</a:t>
            </a:r>
          </a:p>
          <a:p>
            <a:r>
              <a:rPr lang="ru-RU" dirty="0" err="1">
                <a:solidFill>
                  <a:schemeClr val="bg1"/>
                </a:solidFill>
              </a:rPr>
              <a:t>Тел⁄факс</a:t>
            </a:r>
            <a:r>
              <a:rPr lang="ru-RU" dirty="0">
                <a:solidFill>
                  <a:schemeClr val="bg1"/>
                </a:solidFill>
              </a:rPr>
              <a:t>: 8 (4852) 56-80-95</a:t>
            </a:r>
          </a:p>
          <a:p>
            <a:r>
              <a:rPr lang="ru-RU" dirty="0">
                <a:solidFill>
                  <a:schemeClr val="bg1"/>
                </a:solidFill>
              </a:rPr>
              <a:t>e-</a:t>
            </a:r>
            <a:r>
              <a:rPr lang="ru-RU" dirty="0" err="1">
                <a:solidFill>
                  <a:schemeClr val="bg1"/>
                </a:solidFill>
              </a:rPr>
              <a:t>mail</a:t>
            </a:r>
            <a:r>
              <a:rPr lang="ru-RU" dirty="0">
                <a:solidFill>
                  <a:schemeClr val="bg1"/>
                </a:solidFill>
              </a:rPr>
              <a:t>: yarschkind115@yandex.ru</a:t>
            </a:r>
          </a:p>
          <a:p>
            <a:r>
              <a:rPr lang="ru-RU" dirty="0">
                <a:solidFill>
                  <a:schemeClr val="bg1"/>
                </a:solidFill>
              </a:rPr>
              <a:t>Адрес сайта: </a:t>
            </a:r>
            <a:r>
              <a:rPr lang="en-US" dirty="0">
                <a:solidFill>
                  <a:schemeClr val="bg1"/>
                </a:solidFill>
              </a:rPr>
              <a:t>http://www.schsad115.ru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r="1369" b="5503"/>
          <a:stretch/>
        </p:blipFill>
        <p:spPr bwMode="auto">
          <a:xfrm>
            <a:off x="277813" y="2255689"/>
            <a:ext cx="8640960" cy="4471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Миссия учреждения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sz="3600" b="1" i="1" dirty="0">
                <a:solidFill>
                  <a:schemeClr val="bg1"/>
                </a:solidFill>
              </a:rPr>
              <a:t>Создание единого образовательного, </a:t>
            </a:r>
            <a:r>
              <a:rPr lang="ru-RU" sz="3600" b="1" i="1" dirty="0" err="1">
                <a:solidFill>
                  <a:schemeClr val="bg1"/>
                </a:solidFill>
              </a:rPr>
              <a:t>здоровьеразвивающего</a:t>
            </a:r>
            <a:r>
              <a:rPr lang="ru-RU" sz="3600" b="1" i="1" dirty="0">
                <a:solidFill>
                  <a:schemeClr val="bg1"/>
                </a:solidFill>
              </a:rPr>
              <a:t> пространства познания посредством собственной учебно-познавательной деятельности на принципах </a:t>
            </a:r>
            <a:r>
              <a:rPr lang="ru-RU" sz="3600" b="1" i="1" dirty="0" err="1">
                <a:solidFill>
                  <a:schemeClr val="bg1"/>
                </a:solidFill>
              </a:rPr>
              <a:t>природосообразности</a:t>
            </a:r>
            <a:r>
              <a:rPr lang="ru-RU" sz="3600" b="1" i="1" dirty="0">
                <a:solidFill>
                  <a:schemeClr val="bg1"/>
                </a:solidFill>
              </a:rPr>
              <a:t>»</a:t>
            </a:r>
          </a:p>
          <a:p>
            <a:pPr marL="0" indent="0" algn="ctr">
              <a:buNone/>
            </a:pPr>
            <a:endParaRPr lang="ru-RU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36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728192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Построении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единого образовательного пространства дошкольного и школьного отделений 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 использованием </a:t>
            </a:r>
            <a:r>
              <a:rPr lang="ru-RU" sz="28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здоровьесберегающих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и </a:t>
            </a:r>
            <a:r>
              <a:rPr lang="ru-RU" sz="28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здоровьеразвивающих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технологий   профессора  В.Ф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Базарного   на основе   гендерного подхода </a:t>
            </a:r>
            <a: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Федеральная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программа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Массовая первичная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профилактика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школьных форм патологии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или развивающие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здоровье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принципы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конструирования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учебно-познавательного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процесса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детских садах и школах»</a:t>
            </a:r>
            <a:r>
              <a:rPr lang="ru-RU" sz="6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6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5" name="Picture 7" descr="http://www.websib.ru/congress/2005/globus/IMG_8116b.jpg"/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 bwMode="auto">
          <a:xfrm>
            <a:off x="5076056" y="3212976"/>
            <a:ext cx="3884249" cy="291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25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271463" y="0"/>
            <a:ext cx="8534400" cy="739824"/>
          </a:xfrm>
        </p:spPr>
        <p:txBody>
          <a:bodyPr/>
          <a:lstStyle/>
          <a:p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методики </a:t>
            </a:r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В.Ф.Базарного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в школе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6012160" y="1287463"/>
            <a:ext cx="2952328" cy="5286375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эргономическая мебель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напольные конторки  и массажные коврики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электронная система «Бегущие огоньки»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зрительные   стадионы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ru-RU" sz="2400" b="1" i="1" dirty="0" smtClean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728" y="4447552"/>
            <a:ext cx="2603764" cy="194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3" cstate="print"/>
          <a:srcRect l="6299" r="4331"/>
          <a:stretch>
            <a:fillRect/>
          </a:stretch>
        </p:blipFill>
        <p:spPr bwMode="auto">
          <a:xfrm>
            <a:off x="1979712" y="980728"/>
            <a:ext cx="3744416" cy="324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6432"/>
            <a:ext cx="2301612" cy="326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</a:rPr>
              <a:t/>
            </a:r>
            <a:br>
              <a:rPr lang="ru-RU" sz="3000" b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Экологические прописи, перьевая ручка</a:t>
            </a:r>
            <a:b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36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8915" name="Picture 3" descr="PB2179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804" y="1099811"/>
            <a:ext cx="2430280" cy="31685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124744"/>
            <a:ext cx="266580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24744"/>
            <a:ext cx="25854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Наталья\Desktop\Новые фото\DSCF1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5366" y="3945653"/>
            <a:ext cx="3599055" cy="26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2627784" y="3140969"/>
            <a:ext cx="647176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Рисование пальчиком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3632242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922337"/>
          </a:xfrm>
        </p:spPr>
        <p:txBody>
          <a:bodyPr>
            <a:normAutofit fontScale="90000"/>
          </a:bodyPr>
          <a:lstStyle/>
          <a:p>
            <a:r>
              <a:rPr lang="ru-RU" sz="32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 методики </a:t>
            </a:r>
            <a:b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</a:b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В.Ф. Базарного в детском саду</a:t>
            </a:r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15072" cy="35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Rectangle 10"/>
          <p:cNvSpPr>
            <a:spLocks/>
          </p:cNvSpPr>
          <p:nvPr/>
        </p:nvSpPr>
        <p:spPr bwMode="auto">
          <a:xfrm>
            <a:off x="5219700" y="1628799"/>
            <a:ext cx="3744788" cy="52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200" i="1" dirty="0">
                <a:solidFill>
                  <a:schemeClr val="bg1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>
              <a:spcBef>
                <a:spcPct val="20000"/>
              </a:spcBef>
            </a:pPr>
            <a:endParaRPr lang="ru-RU" sz="24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3187" name="Picture 3" descr="C:\Users\Наталья\Desktop\Фото\фото от СА\педмараф 2013\DSCF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81" y="2996952"/>
            <a:ext cx="4860031" cy="362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5641</TotalTime>
  <Words>832</Words>
  <Application>Microsoft Office PowerPoint</Application>
  <PresentationFormat>Экран (4:3)</PresentationFormat>
  <Paragraphs>224</Paragraphs>
  <Slides>49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4_Тема Office</vt:lpstr>
      <vt:lpstr>Аптека</vt:lpstr>
      <vt:lpstr>5_Тема Office</vt:lpstr>
      <vt:lpstr>Лист</vt:lpstr>
      <vt:lpstr>Муниципальное общеобразовательное учреждение  «Начальная школа – детский сад №115» </vt:lpstr>
      <vt:lpstr>Презентация PowerPoint</vt:lpstr>
      <vt:lpstr>Презентация PowerPoint</vt:lpstr>
      <vt:lpstr>В начальной школе - детском саду </vt:lpstr>
      <vt:lpstr>Презентация PowerPoint</vt:lpstr>
      <vt:lpstr>      1.Построении единого образовательного пространства дошкольного и школьного отделений    с использованием здоровьесберегающих  и здоровьеразвивающих технологий   профессора  В.Ф. Базарного   на основе   гендерного подхода    Федеральная программа  «Массовая первичная профилактика  школьных форм патологии,  или развивающие здоровье  принципы конструирования  учебно-познавательного процесса  в детских садах и школах» </vt:lpstr>
      <vt:lpstr>Здоровьесберегающие методики В.Ф.Базарного в школе</vt:lpstr>
      <vt:lpstr> Экологические прописи, перьевая ручка </vt:lpstr>
      <vt:lpstr>Здоровьесберегающие методики  В.Ф. Базарного в детском саду</vt:lpstr>
      <vt:lpstr>Ручной фиксатор для дидактического материала</vt:lpstr>
      <vt:lpstr>Резиновые мячики для заучивания стихов </vt:lpstr>
      <vt:lpstr>Сенсорные тренажеры</vt:lpstr>
      <vt:lpstr>Экологическое панно</vt:lpstr>
      <vt:lpstr>Параллельно-раздельное воспитание и обучение</vt:lpstr>
      <vt:lpstr>Предметно развивающая среда для девочек </vt:lpstr>
      <vt:lpstr>Презентация PowerPoint</vt:lpstr>
      <vt:lpstr>Предметно развивающая среда для мальчиков </vt:lpstr>
      <vt:lpstr>2. Реализация ФГОС в дошкольном и школьном отделениях посредством ТДМО профессора Л.Г. Петерсон. </vt:lpstr>
      <vt:lpstr> </vt:lpstr>
      <vt:lpstr>3  3.Художественно-эстетическое и духовно-нравственное развитие – основа формирования целостного восприятия мира </vt:lpstr>
      <vt:lpstr>Музыкальное искусство </vt:lpstr>
      <vt:lpstr>Презентация PowerPoint</vt:lpstr>
      <vt:lpstr>Изобразительное искусство</vt:lpstr>
      <vt:lpstr>Презентация PowerPoint</vt:lpstr>
      <vt:lpstr>Презентация PowerPoint</vt:lpstr>
      <vt:lpstr>Презентация PowerPoint</vt:lpstr>
      <vt:lpstr>Театральное  искусство Актерское мастерство Сценическая речь Сценическое движение </vt:lpstr>
      <vt:lpstr>Презентация PowerPoint</vt:lpstr>
      <vt:lpstr>Этика, этикет, уроки нравственности</vt:lpstr>
      <vt:lpstr>Интерьер учреждения</vt:lpstr>
      <vt:lpstr>Территория учреждения</vt:lpstr>
      <vt:lpstr>Территория учреждения</vt:lpstr>
      <vt:lpstr>4.Развитие языковой культуры через раннее обучение чтению, грамоте, английскому языку</vt:lpstr>
      <vt:lpstr>Презентация PowerPoint</vt:lpstr>
      <vt:lpstr>Презентация PowerPoint</vt:lpstr>
      <vt:lpstr>Презентация PowerPoint</vt:lpstr>
      <vt:lpstr>        Результат  социомониторинга </vt:lpstr>
      <vt:lpstr>6.Использование современных ИКТ - как средство развития образовательной среды ОУ </vt:lpstr>
      <vt:lpstr>Презентация PowerPoint</vt:lpstr>
      <vt:lpstr>8.Дополнительное образование -   «ситуация успеха»  и помощь в становлении ребенка как успешной личности </vt:lpstr>
      <vt:lpstr>Презентация PowerPoint</vt:lpstr>
      <vt:lpstr>Организация образовательного  процесса с использованием здоровьесберегающих технологий показало следующие результаты</vt:lpstr>
      <vt:lpstr>Трансляция инновационного опыта  Начальной школы-детского сада № 115 </vt:lpstr>
      <vt:lpstr>Презентация PowerPoint</vt:lpstr>
      <vt:lpstr>Презентация PowerPoint</vt:lpstr>
      <vt:lpstr>Презентация PowerPoint</vt:lpstr>
      <vt:lpstr>Начальная школа-детский сад №115  Опыт работы опубликован</vt:lpstr>
      <vt:lpstr>ВСЁ В НАШИХ РУКАХ…</vt:lpstr>
      <vt:lpstr>Сайт начальной школы – детского сада №115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cit</dc:creator>
  <cp:lastModifiedBy>Иван</cp:lastModifiedBy>
  <cp:revision>529</cp:revision>
  <cp:lastPrinted>2016-05-18T13:26:38Z</cp:lastPrinted>
  <dcterms:created xsi:type="dcterms:W3CDTF">2008-04-09T10:15:35Z</dcterms:created>
  <dcterms:modified xsi:type="dcterms:W3CDTF">2017-09-12T10:49:59Z</dcterms:modified>
</cp:coreProperties>
</file>